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86" r:id="rId2"/>
    <p:sldId id="287" r:id="rId3"/>
    <p:sldId id="259" r:id="rId4"/>
    <p:sldId id="322" r:id="rId5"/>
    <p:sldId id="257" r:id="rId6"/>
    <p:sldId id="313" r:id="rId7"/>
    <p:sldId id="306" r:id="rId8"/>
    <p:sldId id="285" r:id="rId9"/>
    <p:sldId id="262" r:id="rId10"/>
    <p:sldId id="261" r:id="rId11"/>
    <p:sldId id="266" r:id="rId12"/>
    <p:sldId id="263" r:id="rId13"/>
    <p:sldId id="307" r:id="rId14"/>
    <p:sldId id="311" r:id="rId15"/>
    <p:sldId id="308" r:id="rId16"/>
    <p:sldId id="309" r:id="rId17"/>
    <p:sldId id="323" r:id="rId18"/>
    <p:sldId id="324" r:id="rId19"/>
    <p:sldId id="325" r:id="rId20"/>
    <p:sldId id="326" r:id="rId21"/>
    <p:sldId id="327" r:id="rId22"/>
    <p:sldId id="310" r:id="rId23"/>
  </p:sldIdLst>
  <p:sldSz cx="9144000" cy="6858000" type="screen4x3"/>
  <p:notesSz cx="6980238" cy="9144000"/>
  <p:custShowLst>
    <p:custShow name="November 2008" id="0">
      <p:sldLst/>
    </p:custShow>
    <p:custShow name="December 2008" id="1">
      <p:sldLst/>
    </p:custShow>
    <p:custShow name="Custom Show 1" id="2">
      <p:sldLst/>
    </p:custShow>
    <p:custShow name="Custom Show 2" id="3">
      <p:sldLst/>
    </p:custShow>
    <p:custShow name="นำเสนอทั่วไป" id="4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9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FF"/>
    <a:srgbClr val="009900"/>
    <a:srgbClr val="660066"/>
    <a:srgbClr val="FFFFFF"/>
    <a:srgbClr val="663300"/>
    <a:srgbClr val="000066"/>
    <a:srgbClr val="003300"/>
    <a:srgbClr val="FFFF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4533" autoAdjust="0"/>
  </p:normalViewPr>
  <p:slideViewPr>
    <p:cSldViewPr>
      <p:cViewPr varScale="1">
        <p:scale>
          <a:sx n="74" d="100"/>
          <a:sy n="74" d="100"/>
        </p:scale>
        <p:origin x="8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44"/>
    </p:cViewPr>
  </p:sorterViewPr>
  <p:notesViewPr>
    <p:cSldViewPr>
      <p:cViewPr>
        <p:scale>
          <a:sx n="100" d="100"/>
          <a:sy n="100" d="100"/>
        </p:scale>
        <p:origin x="-1548" y="2376"/>
      </p:cViewPr>
      <p:guideLst>
        <p:guide orient="horz" pos="2880"/>
        <p:guide pos="21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8454780016904712"/>
          <c:w val="0.90215480658375868"/>
          <c:h val="0.6990629883914146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Throughput LCB</c:v>
                </c:pt>
              </c:strCache>
            </c:strRef>
          </c:tx>
          <c:spPr>
            <a:ln w="38100">
              <a:solidFill>
                <a:srgbClr val="FFFF00"/>
              </a:solidFill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effectLst/>
            </c:spPr>
          </c:marker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strCache>
            </c:strRef>
          </c:cat>
          <c:val>
            <c:numRef>
              <c:f>Sheet1!$B$2:$S$2</c:f>
              <c:numCache>
                <c:formatCode>_-* #,##0_-;\-* #,##0_-;_-* "-"??_-;_-@_-</c:formatCode>
                <c:ptCount val="18"/>
                <c:pt idx="0">
                  <c:v>709092</c:v>
                </c:pt>
                <c:pt idx="1">
                  <c:v>1023671</c:v>
                </c:pt>
                <c:pt idx="2">
                  <c:v>1409143</c:v>
                </c:pt>
                <c:pt idx="3">
                  <c:v>1740011</c:v>
                </c:pt>
                <c:pt idx="4">
                  <c:v>2080494</c:v>
                </c:pt>
                <c:pt idx="5">
                  <c:v>2307026</c:v>
                </c:pt>
                <c:pt idx="6">
                  <c:v>2647418</c:v>
                </c:pt>
                <c:pt idx="7">
                  <c:v>3031627</c:v>
                </c:pt>
                <c:pt idx="8">
                  <c:v>3511494</c:v>
                </c:pt>
                <c:pt idx="9">
                  <c:v>3745452</c:v>
                </c:pt>
                <c:pt idx="10">
                  <c:v>4109934</c:v>
                </c:pt>
                <c:pt idx="11">
                  <c:v>4618541</c:v>
                </c:pt>
                <c:pt idx="12">
                  <c:v>5219055</c:v>
                </c:pt>
                <c:pt idx="13">
                  <c:v>4612310</c:v>
                </c:pt>
                <c:pt idx="14">
                  <c:v>5046060</c:v>
                </c:pt>
                <c:pt idx="15">
                  <c:v>5636454</c:v>
                </c:pt>
                <c:pt idx="16">
                  <c:v>5781688</c:v>
                </c:pt>
                <c:pt idx="17">
                  <c:v>5925848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322800"/>
        <c:axId val="196323360"/>
      </c:line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Throughput LICD</c:v>
                </c:pt>
              </c:strCache>
            </c:strRef>
          </c:tx>
          <c:spPr>
            <a:ln w="50800">
              <a:solidFill>
                <a:srgbClr val="FF0066"/>
              </a:solidFill>
            </a:ln>
            <a:effectLst/>
          </c:spPr>
          <c:marker>
            <c:symbol val="circle"/>
            <c:size val="10"/>
            <c:spPr>
              <a:solidFill>
                <a:prstClr val="white"/>
              </a:solidFill>
              <a:effectLst/>
            </c:spPr>
          </c:marker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strCache>
            </c:strRef>
          </c:cat>
          <c:val>
            <c:numRef>
              <c:f>Sheet1!$B$3:$S$3</c:f>
              <c:numCache>
                <c:formatCode>_-* #,##0_-;\-* #,##0_-;_-* "-"??_-;_-@_-</c:formatCode>
                <c:ptCount val="18"/>
                <c:pt idx="0">
                  <c:v>92289</c:v>
                </c:pt>
                <c:pt idx="1">
                  <c:v>278686</c:v>
                </c:pt>
                <c:pt idx="2">
                  <c:v>431974</c:v>
                </c:pt>
                <c:pt idx="3">
                  <c:v>567720</c:v>
                </c:pt>
                <c:pt idx="4">
                  <c:v>735420</c:v>
                </c:pt>
                <c:pt idx="5">
                  <c:v>877208</c:v>
                </c:pt>
                <c:pt idx="6">
                  <c:v>992623</c:v>
                </c:pt>
                <c:pt idx="7">
                  <c:v>1082973</c:v>
                </c:pt>
                <c:pt idx="8">
                  <c:v>1218329</c:v>
                </c:pt>
                <c:pt idx="9">
                  <c:v>1235171</c:v>
                </c:pt>
                <c:pt idx="10">
                  <c:v>1426545</c:v>
                </c:pt>
                <c:pt idx="11">
                  <c:v>1619048</c:v>
                </c:pt>
                <c:pt idx="12">
                  <c:v>1743559</c:v>
                </c:pt>
                <c:pt idx="13">
                  <c:v>1466527</c:v>
                </c:pt>
                <c:pt idx="14">
                  <c:v>1550865</c:v>
                </c:pt>
                <c:pt idx="15">
                  <c:v>1481059</c:v>
                </c:pt>
                <c:pt idx="16">
                  <c:v>1271359</c:v>
                </c:pt>
                <c:pt idx="17">
                  <c:v>1301507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496720"/>
        <c:axId val="195493360"/>
      </c:lineChart>
      <c:catAx>
        <c:axId val="196322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th-TH" sz="1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196323360"/>
        <c:crosses val="autoZero"/>
        <c:auto val="1"/>
        <c:lblAlgn val="ctr"/>
        <c:lblOffset val="100"/>
        <c:tickLblSkip val="1"/>
        <c:noMultiLvlLbl val="0"/>
      </c:catAx>
      <c:valAx>
        <c:axId val="196323360"/>
        <c:scaling>
          <c:orientation val="minMax"/>
          <c:max val="5300000"/>
          <c:min val="50000"/>
        </c:scaling>
        <c:delete val="1"/>
        <c:axPos val="l"/>
        <c:numFmt formatCode="#,##0" sourceLinked="0"/>
        <c:majorTickMark val="none"/>
        <c:minorTickMark val="none"/>
        <c:tickLblPos val="none"/>
        <c:crossAx val="196322800"/>
        <c:crosses val="autoZero"/>
        <c:crossBetween val="between"/>
      </c:valAx>
      <c:valAx>
        <c:axId val="195493360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195496720"/>
        <c:crosses val="max"/>
        <c:crossBetween val="between"/>
      </c:valAx>
      <c:catAx>
        <c:axId val="195496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5493360"/>
        <c:crosses val="autoZero"/>
        <c:auto val="1"/>
        <c:lblAlgn val="ctr"/>
        <c:lblOffset val="100"/>
        <c:noMultiLvlLbl val="0"/>
      </c:catAx>
    </c:plotArea>
    <c:legend>
      <c:legendPos val="l"/>
      <c:legendEntry>
        <c:idx val="0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</c:legendEntry>
      <c:layout>
        <c:manualLayout>
          <c:xMode val="edge"/>
          <c:yMode val="edge"/>
          <c:x val="2.5116270512915009E-2"/>
          <c:y val="7.1153965923751103E-2"/>
          <c:w val="0.21023611111111187"/>
          <c:h val="0.15850455853481429"/>
        </c:manualLayout>
      </c:layout>
      <c:overlay val="0"/>
      <c:spPr>
        <a:noFill/>
        <a:ln w="22225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90500" h="38100"/>
        </a:sp3d>
      </c:spPr>
      <c:txPr>
        <a:bodyPr/>
        <a:lstStyle/>
        <a:p>
          <a:pPr>
            <a:defRPr lang="th-TH" sz="1200" b="1">
              <a:solidFill>
                <a:schemeClr val="tx1"/>
              </a:solidFill>
              <a:latin typeface="TH SarabunPSK" pitchFamily="34" charset="-34"/>
              <a:cs typeface="TH SarabunPSK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0070C0">
        <a:alpha val="50000"/>
      </a:srgbClr>
    </a:solidFill>
    <a:ln w="12700" cap="rnd">
      <a:solidFill>
        <a:schemeClr val="accent1"/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07367968529623E-2"/>
          <c:y val="4.2150072150072153E-2"/>
          <c:w val="0.94679263203147335"/>
          <c:h val="0.7271659628108575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รายได้สัมปทาน</c:v>
                </c:pt>
              </c:strCache>
            </c:strRef>
          </c:tx>
          <c:spPr>
            <a:ln w="76200">
              <a:solidFill>
                <a:srgbClr val="FF0000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2"/>
            <c:spPr>
              <a:solidFill>
                <a:prstClr val="white"/>
              </a:solidFill>
            </c:spPr>
          </c:marker>
          <c:dLbls>
            <c:dLbl>
              <c:idx val="0"/>
              <c:layout>
                <c:manualLayout>
                  <c:x val="-1.4574719998971739E-3"/>
                  <c:y val="-0.19145165145893106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19050">
                <a:solidFill>
                  <a:srgbClr val="FFFF00"/>
                </a:solidFill>
              </a:ln>
            </c:spPr>
            <c:txPr>
              <a:bodyPr/>
              <a:lstStyle/>
              <a:p>
                <a:pPr>
                  <a:defRPr lang="th-TH" sz="1600" b="1" i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strCache>
            </c:strRef>
          </c:cat>
          <c:val>
            <c:numRef>
              <c:f>Sheet1!$B$2:$S$2</c:f>
              <c:numCache>
                <c:formatCode>#,##0</c:formatCode>
                <c:ptCount val="18"/>
                <c:pt idx="0">
                  <c:v>18346060</c:v>
                </c:pt>
                <c:pt idx="1">
                  <c:v>94967840</c:v>
                </c:pt>
                <c:pt idx="2">
                  <c:v>147183200</c:v>
                </c:pt>
                <c:pt idx="3">
                  <c:v>196195120</c:v>
                </c:pt>
                <c:pt idx="4">
                  <c:v>241761588</c:v>
                </c:pt>
                <c:pt idx="5">
                  <c:v>274321972</c:v>
                </c:pt>
                <c:pt idx="6">
                  <c:v>298128040</c:v>
                </c:pt>
                <c:pt idx="7">
                  <c:v>315329968</c:v>
                </c:pt>
                <c:pt idx="8">
                  <c:v>330902896</c:v>
                </c:pt>
                <c:pt idx="9">
                  <c:v>347231250</c:v>
                </c:pt>
                <c:pt idx="10">
                  <c:v>411203202</c:v>
                </c:pt>
                <c:pt idx="11">
                  <c:v>431763236</c:v>
                </c:pt>
                <c:pt idx="12">
                  <c:v>453351271</c:v>
                </c:pt>
                <c:pt idx="13" formatCode="_-* #,##0_-;\-* #,##0_-;_-* &quot;-&quot;??_-;_-@_-">
                  <c:v>476018708</c:v>
                </c:pt>
                <c:pt idx="14" formatCode="_-* #,##0_-;\-* #,##0_-;_-* &quot;-&quot;??_-;_-@_-">
                  <c:v>499819517</c:v>
                </c:pt>
                <c:pt idx="15" formatCode="_-* #,##0_-;\-* #,##0_-;_-* &quot;-&quot;??_-;_-@_-">
                  <c:v>499819517</c:v>
                </c:pt>
                <c:pt idx="16" formatCode="_-* #,##0_-;\-* #,##0_-;_-* &quot;-&quot;??_-;_-@_-">
                  <c:v>499819517</c:v>
                </c:pt>
                <c:pt idx="17" formatCode="_-* #,##0_-;\-* #,##0_-;_-* &quot;-&quot;??_-;_-@_-">
                  <c:v>499819517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21664"/>
        <c:axId val="174822224"/>
      </c:lineChart>
      <c:catAx>
        <c:axId val="174821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th-TH" sz="12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174822224"/>
        <c:crosses val="autoZero"/>
        <c:auto val="1"/>
        <c:lblAlgn val="ctr"/>
        <c:lblOffset val="100"/>
        <c:tickLblSkip val="1"/>
        <c:noMultiLvlLbl val="0"/>
      </c:catAx>
      <c:valAx>
        <c:axId val="174822224"/>
        <c:scaling>
          <c:orientation val="minMax"/>
          <c:max val="500000000"/>
          <c:min val="12000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th-TH" sz="14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174821664"/>
        <c:crosses val="autoZero"/>
        <c:crossBetween val="between"/>
        <c:dispUnits>
          <c:builtInUnit val="millions"/>
          <c:dispUnitsLbl>
            <c:layout/>
            <c:txPr>
              <a:bodyPr/>
              <a:lstStyle/>
              <a:p>
                <a:pPr>
                  <a:defRPr lang="th-TH"/>
                </a:pPr>
                <a:endParaRPr lang="en-US"/>
              </a:p>
            </c:txPr>
          </c:dispUnitsLbl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0070C0"/>
    </a:solidFill>
    <a:ln w="28575" cap="sq" cmpd="sng">
      <a:solidFill>
        <a:schemeClr val="tx1"/>
      </a:solidFill>
    </a:ln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68404380457853E-2"/>
          <c:y val="0.13264152615298827"/>
          <c:w val="0.94058369541122089"/>
          <c:h val="0.68802894452530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รายได้ค่าระวาง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</c:spPr>
          </c:marker>
          <c:dLbls>
            <c:numFmt formatCode="#,##0" sourceLinked="0"/>
            <c:spPr>
              <a:noFill/>
              <a:ln w="19050">
                <a:solidFill>
                  <a:srgbClr val="FFFF00"/>
                </a:solidFill>
              </a:ln>
            </c:spPr>
            <c:txPr>
              <a:bodyPr/>
              <a:lstStyle/>
              <a:p>
                <a:pPr>
                  <a:defRPr lang="th-TH" sz="1400" b="1" i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strCache>
            </c:strRef>
          </c:cat>
          <c:val>
            <c:numRef>
              <c:f>Sheet1!$B$2:$S$2</c:f>
              <c:numCache>
                <c:formatCode>#,##0</c:formatCode>
                <c:ptCount val="18"/>
                <c:pt idx="0">
                  <c:v>36578400</c:v>
                </c:pt>
                <c:pt idx="1">
                  <c:v>139443200</c:v>
                </c:pt>
                <c:pt idx="2">
                  <c:v>204244400</c:v>
                </c:pt>
                <c:pt idx="3">
                  <c:v>262061100</c:v>
                </c:pt>
                <c:pt idx="4">
                  <c:v>269145300</c:v>
                </c:pt>
                <c:pt idx="5">
                  <c:v>235063600</c:v>
                </c:pt>
                <c:pt idx="6">
                  <c:v>228900500</c:v>
                </c:pt>
                <c:pt idx="7">
                  <c:v>258488400</c:v>
                </c:pt>
                <c:pt idx="8">
                  <c:v>294826900</c:v>
                </c:pt>
                <c:pt idx="9">
                  <c:v>341020300</c:v>
                </c:pt>
                <c:pt idx="10">
                  <c:v>396497840</c:v>
                </c:pt>
                <c:pt idx="11">
                  <c:v>412573200</c:v>
                </c:pt>
                <c:pt idx="12">
                  <c:v>516398200</c:v>
                </c:pt>
                <c:pt idx="13" formatCode="_-* #,##0_-;\-* #,##0_-;_-* &quot;-&quot;??_-;_-@_-">
                  <c:v>493326600</c:v>
                </c:pt>
                <c:pt idx="14" formatCode="_-* #,##0_-;\-* #,##0_-;_-* &quot;-&quot;??_-;_-@_-">
                  <c:v>532669300</c:v>
                </c:pt>
                <c:pt idx="15" formatCode="_-* #,##0_-;\-* #,##0_-;_-* &quot;-&quot;??_-;_-@_-">
                  <c:v>508127100</c:v>
                </c:pt>
                <c:pt idx="16" formatCode="_-* #,##0_-;\-* #,##0_-;_-* &quot;-&quot;??_-;_-@_-">
                  <c:v>506612900</c:v>
                </c:pt>
                <c:pt idx="17" formatCode="_-* #,##0_-;\-* #,##0_-;_-* &quot;-&quot;??_-;_-@_-">
                  <c:v>534108300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12700">
              <a:solidFill>
                <a:schemeClr val="bg2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Lbls>
            <c:dLbl>
              <c:idx val="1"/>
              <c:layout>
                <c:manualLayout>
                  <c:x val="-4.3010451652639933E-3"/>
                  <c:y val="-1.89124647736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347268870187014E-3"/>
                  <c:y val="-3.5933683069978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5.6737394321019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7.186736613995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336817217547241E-3"/>
                  <c:y val="-9.2671077390997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673634435093993E-3"/>
                  <c:y val="-0.11536603511940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673634435093993E-3"/>
                  <c:y val="-0.14373473227991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3010451652639933E-3"/>
                  <c:y val="-0.16453844353095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0.20425461955566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1684086087733514E-3"/>
                  <c:y val="-0.21560209841987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0513544506171773E-16"/>
                  <c:y val="-0.23829720506533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8.602090330528377E-3"/>
                  <c:y val="-0.272339492740889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0000"/>
              </a:solidFill>
              <a:ln w="15875" cmpd="sng">
                <a:solidFill>
                  <a:srgbClr val="FF000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lang="th-TH" sz="1400" b="1" i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25024"/>
        <c:axId val="174825584"/>
      </c:lineChart>
      <c:catAx>
        <c:axId val="174825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th-TH" sz="12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174825584"/>
        <c:crosses val="autoZero"/>
        <c:auto val="1"/>
        <c:lblAlgn val="ctr"/>
        <c:lblOffset val="100"/>
        <c:tickLblSkip val="1"/>
        <c:noMultiLvlLbl val="0"/>
      </c:catAx>
      <c:valAx>
        <c:axId val="174825584"/>
        <c:scaling>
          <c:orientation val="minMax"/>
          <c:max val="550000000"/>
          <c:min val="30000000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lang="th-TH" sz="14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174825024"/>
        <c:crosses val="autoZero"/>
        <c:crossBetween val="between"/>
        <c:dispUnits>
          <c:builtInUnit val="millions"/>
        </c:dispUnits>
      </c:valAx>
      <c:spPr>
        <a:noFill/>
      </c:spPr>
    </c:plotArea>
    <c:plotVisOnly val="1"/>
    <c:dispBlanksAs val="gap"/>
    <c:showDLblsOverMax val="0"/>
  </c:chart>
  <c:spPr>
    <a:solidFill>
      <a:srgbClr val="0070C0"/>
    </a:solidFill>
    <a:ln w="28575" cap="sq" cmpd="sng">
      <a:solidFill>
        <a:schemeClr val="tx1"/>
      </a:solidFill>
    </a:ln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74908518632866E-2"/>
          <c:y val="3.6426933549897289E-2"/>
          <c:w val="0.95952705210654265"/>
          <c:h val="0.84568360889406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ปริมาณขนส่ง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9143694015996446E-3"/>
                  <c:y val="-0.2072883326167635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19050">
                <a:noFill/>
              </a:ln>
            </c:spPr>
            <c:txPr>
              <a:bodyPr/>
              <a:lstStyle/>
              <a:p>
                <a:pPr>
                  <a:defRPr lang="th-TH" sz="800" b="1" i="1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</c:strCache>
            </c:strRef>
          </c:cat>
          <c:val>
            <c:numRef>
              <c:f>Sheet1!$B$2:$R$2</c:f>
              <c:numCache>
                <c:formatCode>#,##0</c:formatCode>
                <c:ptCount val="17"/>
                <c:pt idx="0">
                  <c:v>45723</c:v>
                </c:pt>
                <c:pt idx="1">
                  <c:v>174261</c:v>
                </c:pt>
                <c:pt idx="2">
                  <c:v>230957</c:v>
                </c:pt>
                <c:pt idx="3">
                  <c:v>291731</c:v>
                </c:pt>
                <c:pt idx="4">
                  <c:v>300941</c:v>
                </c:pt>
                <c:pt idx="5">
                  <c:v>261666</c:v>
                </c:pt>
                <c:pt idx="6">
                  <c:v>257285</c:v>
                </c:pt>
                <c:pt idx="7">
                  <c:v>287128</c:v>
                </c:pt>
                <c:pt idx="8">
                  <c:v>339786</c:v>
                </c:pt>
                <c:pt idx="9">
                  <c:v>392557</c:v>
                </c:pt>
                <c:pt idx="10">
                  <c:v>431221</c:v>
                </c:pt>
                <c:pt idx="11">
                  <c:v>401518</c:v>
                </c:pt>
                <c:pt idx="12">
                  <c:v>447499</c:v>
                </c:pt>
                <c:pt idx="13" formatCode="_-* #,##0_-;\-* #,##0_-;_-* &quot;-&quot;??_-;_-@_-">
                  <c:v>387512</c:v>
                </c:pt>
                <c:pt idx="14" formatCode="_-* #,##0_-;\-* #,##0_-;_-* &quot;-&quot;??_-;_-@_-">
                  <c:v>409703</c:v>
                </c:pt>
                <c:pt idx="15" formatCode="_-* #,##0_-;\-* #,##0_-;_-* &quot;-&quot;??_-;_-@_-">
                  <c:v>400434</c:v>
                </c:pt>
                <c:pt idx="16" formatCode="_-* #,##0_-;\-* #,##0_-;_-* &quot;-&quot;??_-;_-@_-">
                  <c:v>402131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12700">
              <a:solidFill>
                <a:schemeClr val="bg2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Lbls>
            <c:dLbl>
              <c:idx val="1"/>
              <c:layout>
                <c:manualLayout>
                  <c:x val="-4.3010451652639933E-3"/>
                  <c:y val="-1.89124647736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347268870187014E-3"/>
                  <c:y val="-3.5933683069978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5.6737394321019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7.186736613995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336817217547241E-3"/>
                  <c:y val="-9.2671077390997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673634435094023E-3"/>
                  <c:y val="-0.11536603511940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673634435094023E-3"/>
                  <c:y val="-0.14373473227991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3010451652639933E-3"/>
                  <c:y val="-0.16453844353095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0.20425461955566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1684086087733514E-3"/>
                  <c:y val="-0.21560209841987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0513544506171812E-16"/>
                  <c:y val="-0.23829720506533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8.6020903305283995E-3"/>
                  <c:y val="-0.272339492740889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0000"/>
              </a:solidFill>
              <a:ln w="15875" cmpd="sng">
                <a:solidFill>
                  <a:srgbClr val="FF000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lang="th-TH" sz="1400" b="1" i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127024"/>
        <c:axId val="175127584"/>
      </c:lineChart>
      <c:catAx>
        <c:axId val="175127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th-TH" sz="12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175127584"/>
        <c:crosses val="autoZero"/>
        <c:auto val="1"/>
        <c:lblAlgn val="ctr"/>
        <c:lblOffset val="100"/>
        <c:tickLblSkip val="1"/>
        <c:noMultiLvlLbl val="0"/>
      </c:catAx>
      <c:valAx>
        <c:axId val="175127584"/>
        <c:scaling>
          <c:orientation val="minMax"/>
          <c:max val="500000"/>
          <c:min val="40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th-TH" sz="14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175127024"/>
        <c:crosses val="autoZero"/>
        <c:crossBetween val="between"/>
      </c:valAx>
      <c:spPr>
        <a:noFill/>
        <a:effectLst/>
      </c:spPr>
    </c:plotArea>
    <c:plotVisOnly val="1"/>
    <c:dispBlanksAs val="gap"/>
    <c:showDLblsOverMax val="0"/>
  </c:chart>
  <c:spPr>
    <a:solidFill>
      <a:srgbClr val="0070C0"/>
    </a:solidFill>
    <a:ln w="28575" cap="sq" cmpd="sng"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15703405017897E-2"/>
          <c:y val="3.6272314876946959E-2"/>
          <c:w val="0.95952705210654265"/>
          <c:h val="0.84568360889406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จำนวนขบวน</c:v>
                </c:pt>
              </c:strCache>
            </c:strRef>
          </c:tx>
          <c:spPr>
            <a:ln w="76200">
              <a:solidFill>
                <a:srgbClr val="FF0066"/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8.7431082047989342E-3"/>
                  <c:y val="-0.1823349061513645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19050">
                <a:noFill/>
              </a:ln>
            </c:spPr>
            <c:txPr>
              <a:bodyPr/>
              <a:lstStyle/>
              <a:p>
                <a:pPr>
                  <a:defRPr lang="th-TH" sz="800" b="1" i="1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964</c:v>
                </c:pt>
                <c:pt idx="1">
                  <c:v>3354</c:v>
                </c:pt>
                <c:pt idx="2">
                  <c:v>4378</c:v>
                </c:pt>
                <c:pt idx="3">
                  <c:v>5816</c:v>
                </c:pt>
                <c:pt idx="4">
                  <c:v>6074</c:v>
                </c:pt>
                <c:pt idx="5">
                  <c:v>5242</c:v>
                </c:pt>
                <c:pt idx="6">
                  <c:v>5196</c:v>
                </c:pt>
                <c:pt idx="7">
                  <c:v>5678</c:v>
                </c:pt>
                <c:pt idx="8">
                  <c:v>7616</c:v>
                </c:pt>
                <c:pt idx="9">
                  <c:v>8660</c:v>
                </c:pt>
                <c:pt idx="10">
                  <c:v>8860</c:v>
                </c:pt>
                <c:pt idx="11">
                  <c:v>8306</c:v>
                </c:pt>
                <c:pt idx="12">
                  <c:v>8754</c:v>
                </c:pt>
                <c:pt idx="13" formatCode="_-* #,##0_-;\-* #,##0_-;_-* &quot;-&quot;??_-;_-@_-">
                  <c:v>8330</c:v>
                </c:pt>
                <c:pt idx="14" formatCode="_-* #,##0_-;\-* #,##0_-;_-* &quot;-&quot;??_-;_-@_-">
                  <c:v>9120</c:v>
                </c:pt>
                <c:pt idx="15" formatCode="_-* #,##0_-;\-* #,##0_-;_-* &quot;-&quot;??_-;_-@_-">
                  <c:v>8400</c:v>
                </c:pt>
                <c:pt idx="16" formatCode="_-* #,##0_-;\-* #,##0_-;_-* &quot;-&quot;??_-;_-@_-">
                  <c:v>8676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12700">
              <a:solidFill>
                <a:schemeClr val="bg2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Lbls>
            <c:dLbl>
              <c:idx val="1"/>
              <c:layout>
                <c:manualLayout>
                  <c:x val="-4.3010451652639933E-3"/>
                  <c:y val="-1.89124647736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347268870187014E-3"/>
                  <c:y val="-3.5933683069978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5.6737394321019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7.186736613995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336817217547241E-3"/>
                  <c:y val="-9.2671077390997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673634435094054E-3"/>
                  <c:y val="-0.11536603511940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673634435094054E-3"/>
                  <c:y val="-0.14373473227991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3010451652639933E-3"/>
                  <c:y val="-0.16453844353095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0.20425461955566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1684086087733514E-3"/>
                  <c:y val="-0.21560209841987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0513544506171853E-16"/>
                  <c:y val="-0.23829720506533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8.6020903305284186E-3"/>
                  <c:y val="-0.272339492740889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0000"/>
              </a:solidFill>
              <a:ln w="15875" cmpd="sng">
                <a:solidFill>
                  <a:srgbClr val="FF000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lang="th-TH" sz="1400" b="1" i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130384"/>
        <c:axId val="175130944"/>
      </c:lineChart>
      <c:catAx>
        <c:axId val="175130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th-TH" sz="12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175130944"/>
        <c:crosses val="autoZero"/>
        <c:auto val="1"/>
        <c:lblAlgn val="ctr"/>
        <c:lblOffset val="100"/>
        <c:tickLblSkip val="1"/>
        <c:noMultiLvlLbl val="0"/>
      </c:catAx>
      <c:valAx>
        <c:axId val="175130944"/>
        <c:scaling>
          <c:orientation val="minMax"/>
          <c:max val="1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th-TH" sz="140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175130384"/>
        <c:crosses val="autoZero"/>
        <c:crossBetween val="between"/>
      </c:valAx>
    </c:plotArea>
    <c:plotVisOnly val="1"/>
    <c:dispBlanksAs val="gap"/>
    <c:showDLblsOverMax val="0"/>
  </c:chart>
  <c:spPr>
    <a:solidFill>
      <a:srgbClr val="0070C0"/>
    </a:solidFill>
    <a:ln w="28575" cap="sq" cmpd="sng"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81041534775484E-2"/>
          <c:y val="0.12689608628134491"/>
          <c:w val="0.94232287144548565"/>
          <c:h val="0.7930091499526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By Rail</c:v>
                </c:pt>
              </c:strCache>
            </c:strRef>
          </c:tx>
          <c:spPr>
            <a:solidFill>
              <a:srgbClr val="FFFF00"/>
            </a:solidFill>
            <a:ln w="28575">
              <a:noFill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numFmt formatCode="#,##0.0" sourceLinked="0"/>
            <c:spPr>
              <a:solidFill>
                <a:srgbClr val="FFFF00"/>
              </a:solidFill>
              <a:ln w="19050">
                <a:solidFill>
                  <a:schemeClr val="bg2"/>
                </a:solidFill>
              </a:ln>
            </c:spPr>
            <c:txPr>
              <a:bodyPr/>
              <a:lstStyle/>
              <a:p>
                <a:pPr>
                  <a:defRPr lang="th-TH" sz="1400" b="1" i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48.9</c:v>
                </c:pt>
                <c:pt idx="1">
                  <c:v>61.4</c:v>
                </c:pt>
                <c:pt idx="2">
                  <c:v>52.8</c:v>
                </c:pt>
                <c:pt idx="3">
                  <c:v>51.3</c:v>
                </c:pt>
                <c:pt idx="4">
                  <c:v>41.2</c:v>
                </c:pt>
                <c:pt idx="5">
                  <c:v>29.9</c:v>
                </c:pt>
                <c:pt idx="6">
                  <c:v>25.9</c:v>
                </c:pt>
                <c:pt idx="7">
                  <c:v>26.6</c:v>
                </c:pt>
                <c:pt idx="8">
                  <c:v>28</c:v>
                </c:pt>
                <c:pt idx="9">
                  <c:v>32.1</c:v>
                </c:pt>
                <c:pt idx="10">
                  <c:v>30.5</c:v>
                </c:pt>
                <c:pt idx="11">
                  <c:v>24.9</c:v>
                </c:pt>
                <c:pt idx="12">
                  <c:v>25.7</c:v>
                </c:pt>
                <c:pt idx="13" formatCode="_-* #,##0.0_-;\-* #,##0.0_-;_-* &quot;-&quot;??_-;_-@_-">
                  <c:v>26.3</c:v>
                </c:pt>
                <c:pt idx="14" formatCode="_-* #,##0.0_-;\-* #,##0.0_-;_-* &quot;-&quot;??_-;_-@_-">
                  <c:v>26.3</c:v>
                </c:pt>
                <c:pt idx="15" formatCode="_-* #,##0.0_-;\-* #,##0.0_-;_-* &quot;-&quot;??_-;_-@_-">
                  <c:v>27</c:v>
                </c:pt>
                <c:pt idx="16" formatCode="_-* #,##0.0_-;\-* #,##0.0_-;_-* &quot;-&quot;??_-;_-@_-">
                  <c:v>31.2</c:v>
                </c:pt>
                <c:pt idx="17" formatCode="_-* #,##0.0_-;\-* #,##0.0_-;_-* &quot;-&quot;??_-;_-@_-">
                  <c:v>34.1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By Truck</c:v>
                </c:pt>
              </c:strCache>
            </c:strRef>
          </c:tx>
          <c:spPr>
            <a:solidFill>
              <a:srgbClr val="FF0000"/>
            </a:solidFill>
            <a:ln w="12700"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solidFill>
                <a:srgbClr val="FF0000"/>
              </a:solidFill>
              <a:ln w="19050" cmpd="sng">
                <a:solidFill>
                  <a:schemeClr val="bg2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lang="th-TH" sz="1400" b="1" i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51.1</c:v>
                </c:pt>
                <c:pt idx="1">
                  <c:v>38.6</c:v>
                </c:pt>
                <c:pt idx="2">
                  <c:v>47.2</c:v>
                </c:pt>
                <c:pt idx="3">
                  <c:v>48.7</c:v>
                </c:pt>
                <c:pt idx="4">
                  <c:v>58.8</c:v>
                </c:pt>
                <c:pt idx="5">
                  <c:v>70.099999999999994</c:v>
                </c:pt>
                <c:pt idx="6">
                  <c:v>74.099999999999994</c:v>
                </c:pt>
                <c:pt idx="7">
                  <c:v>73.400000000000006</c:v>
                </c:pt>
                <c:pt idx="8">
                  <c:v>72</c:v>
                </c:pt>
                <c:pt idx="9">
                  <c:v>67.900000000000006</c:v>
                </c:pt>
                <c:pt idx="10">
                  <c:v>69.5</c:v>
                </c:pt>
                <c:pt idx="11">
                  <c:v>75.099999999999994</c:v>
                </c:pt>
                <c:pt idx="12">
                  <c:v>74.3</c:v>
                </c:pt>
                <c:pt idx="13" formatCode="_-* #,##0.0_-;\-* #,##0.0_-;_-* &quot;-&quot;??_-;_-@_-">
                  <c:v>73.7</c:v>
                </c:pt>
                <c:pt idx="14" formatCode="_-* #,##0.0_-;\-* #,##0.0_-;_-* &quot;-&quot;??_-;_-@_-">
                  <c:v>73.7</c:v>
                </c:pt>
                <c:pt idx="15" formatCode="_-* #,##0.0_-;\-* #,##0.0_-;_-* &quot;-&quot;??_-;_-@_-">
                  <c:v>73</c:v>
                </c:pt>
                <c:pt idx="16" formatCode="_-* #,##0.0_-;\-* #,##0.0_-;_-* &quot;-&quot;??_-;_-@_-">
                  <c:v>68.8</c:v>
                </c:pt>
                <c:pt idx="17" formatCode="_-* #,##0.0_-;\-* #,##0.0_-;_-* &quot;-&quot;??_-;_-@_-">
                  <c:v>65.900000000000006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175133744"/>
        <c:axId val="175134304"/>
      </c:barChart>
      <c:catAx>
        <c:axId val="175133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th-TH" sz="12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175134304"/>
        <c:crosses val="autoZero"/>
        <c:auto val="1"/>
        <c:lblAlgn val="ctr"/>
        <c:lblOffset val="100"/>
        <c:tickLblSkip val="1"/>
        <c:noMultiLvlLbl val="0"/>
      </c:catAx>
      <c:valAx>
        <c:axId val="175134304"/>
        <c:scaling>
          <c:orientation val="minMax"/>
          <c:max val="95"/>
          <c:min val="1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lang="th-TH" sz="160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1751337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0895981085335445"/>
          <c:y val="0.16652507360293298"/>
          <c:w val="0.12946145947444779"/>
          <c:h val="0.12702441796201419"/>
        </c:manualLayout>
      </c:layout>
      <c:overlay val="0"/>
      <c:spPr>
        <a:noFill/>
        <a:ln w="22225">
          <a:solidFill>
            <a:schemeClr val="bg1"/>
          </a:solidFill>
        </a:ln>
      </c:spPr>
      <c:txPr>
        <a:bodyPr/>
        <a:lstStyle/>
        <a:p>
          <a:pPr>
            <a:defRPr lang="th-TH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0070C0"/>
    </a:solidFill>
    <a:ln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0.10741</cdr:x>
      <cdr:y>0.09411</cdr:y>
    </cdr:from>
    <cdr:to>
      <cdr:x>0.5121</cdr:x>
      <cdr:y>0.22667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25" y="262194"/>
          <a:ext cx="3527050" cy="3693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38100" cmpd="dbl">
          <a:noFill/>
        </a:ln>
        <a:effectLst xmlns:a="http://schemas.openxmlformats.org/drawingml/2006/main"/>
      </cdr:spPr>
      <cdr:txBody>
        <a:bodyPr xmlns:a="http://schemas.openxmlformats.org/drawingml/2006/main" wrap="square" rtlCol="0" anchor="ctr" anchorCtr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" lastClr="FFFFFF"/>
              </a:solidFill>
              <a:latin typeface="Times New Roman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" lastClr="FFFFFF"/>
              </a:solidFill>
              <a:latin typeface="Times New Roman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" lastClr="FFFFFF"/>
              </a:solidFill>
              <a:latin typeface="Times New Roman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" lastClr="FFFFFF"/>
              </a:solidFill>
              <a:latin typeface="Times New Roman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" lastClr="FFFFFF"/>
              </a:solidFill>
              <a:latin typeface="Times New Roman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" lastClr="FFFFFF"/>
              </a:solidFill>
              <a:latin typeface="Times New Roman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" lastClr="FFFFFF"/>
              </a:solidFill>
              <a:latin typeface="Times New Roman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" lastClr="FFFFFF"/>
              </a:solidFill>
              <a:latin typeface="Times New Roman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" lastClr="FFFFFF"/>
              </a:solidFill>
              <a:latin typeface="Times New Roman" charset="0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Number of Train by year</a:t>
          </a:r>
          <a:endParaRPr lang="th-TH" sz="1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0.82621</cdr:x>
      <cdr:y>0.62582</cdr:y>
    </cdr:from>
    <cdr:to>
      <cdr:x>0.98624</cdr:x>
      <cdr:y>0.74733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00780" y="1743577"/>
          <a:ext cx="1394732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 cmpd="dbl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square" rtlCol="0" anchor="ctr" anchorCtr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charset="0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PSK" pitchFamily="34" charset="-34"/>
              <a:cs typeface="TH SarabunPSK" pitchFamily="34" charset="-34"/>
            </a:rPr>
            <a:t>Unit</a:t>
          </a:r>
          <a:r>
            <a:rPr lang="th-TH" sz="1600" b="1" dirty="0" smtClean="0"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PSK" pitchFamily="34" charset="-34"/>
              <a:cs typeface="TH SarabunPSK" pitchFamily="34" charset="-34"/>
            </a:rPr>
            <a:t> </a:t>
          </a:r>
          <a:r>
            <a:rPr lang="en-US" sz="1600" b="1" dirty="0" smtClean="0"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PSK" pitchFamily="34" charset="-34"/>
              <a:cs typeface="TH SarabunPSK" pitchFamily="34" charset="-34"/>
            </a:rPr>
            <a:t>: TRAIN</a:t>
          </a:r>
          <a:endParaRPr lang="th-TH" sz="1600" b="1" dirty="0">
            <a:solidFill>
              <a:sysClr val="window" lastClr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TH SarabunPSK" pitchFamily="34" charset="-34"/>
            <a:cs typeface="TH SarabunPSK" pitchFamily="34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0.07651</cdr:x>
      <cdr:y>0.01603</cdr:y>
    </cdr:from>
    <cdr:to>
      <cdr:x>0.89909</cdr:x>
      <cdr:y>0.1496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7749" y="92333"/>
          <a:ext cx="7286671" cy="76944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8100" cmpd="dbl">
          <a:noFill/>
        </a:ln>
        <a:effectLst xmlns:a="http://schemas.openxmlformats.org/drawingml/2006/main"/>
      </cdr:spPr>
      <cdr:txBody>
        <a:bodyPr xmlns:a="http://schemas.openxmlformats.org/drawingml/2006/main" wrap="square" rtlCol="0" anchor="ctr" anchorCtr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800" b="1" dirty="0">
              <a:latin typeface="TH SarabunPSK" pitchFamily="34" charset="-34"/>
              <a:ea typeface="+mn-ea"/>
              <a:cs typeface="TH SarabunPSK" pitchFamily="34" charset="-34"/>
            </a:rPr>
            <a:t>Proportion of freight by rail and </a:t>
          </a:r>
          <a:r>
            <a:rPr lang="en-US" sz="2800" b="1" dirty="0" smtClean="0">
              <a:latin typeface="TH SarabunPSK" pitchFamily="34" charset="-34"/>
              <a:ea typeface="+mn-ea"/>
              <a:cs typeface="TH SarabunPSK" pitchFamily="34" charset="-34"/>
            </a:rPr>
            <a:t>road</a:t>
          </a:r>
          <a:br>
            <a:rPr lang="en-US" sz="2800" b="1" dirty="0" smtClean="0">
              <a:latin typeface="TH SarabunPSK" pitchFamily="34" charset="-34"/>
              <a:ea typeface="+mn-ea"/>
              <a:cs typeface="TH SarabunPSK" pitchFamily="34" charset="-34"/>
            </a:rPr>
          </a:br>
          <a:r>
            <a:rPr lang="en-US" sz="16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(Research Problem is the gap between proportion)</a:t>
          </a:r>
          <a:endParaRPr lang="th-TH" sz="1600" b="1" dirty="0">
            <a:solidFill>
              <a:srgbClr val="FF0000"/>
            </a:solidFill>
            <a:effectLst/>
            <a:latin typeface="TH SarabunPSK" pitchFamily="34" charset="-34"/>
            <a:cs typeface="TH SarabunPSK" pitchFamily="34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2477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3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470" y="1"/>
            <a:ext cx="302477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4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86800"/>
            <a:ext cx="302477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5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470" y="8686800"/>
            <a:ext cx="302477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D61296B-2AD2-4C2B-9E82-07B564D23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13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2477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03325" y="685800"/>
            <a:ext cx="4573588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700" y="4343401"/>
            <a:ext cx="5118841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470" y="1"/>
            <a:ext cx="302477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6800"/>
            <a:ext cx="302477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470" y="8686800"/>
            <a:ext cx="302477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ED2A7B3-CC41-434B-B8FF-6FF54CA404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2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0" y="500063"/>
            <a:ext cx="4567238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3534" y="4357688"/>
            <a:ext cx="6180462" cy="4114800"/>
          </a:xfrm>
        </p:spPr>
        <p:txBody>
          <a:bodyPr>
            <a:normAutofit/>
          </a:bodyPr>
          <a:lstStyle/>
          <a:p>
            <a:pPr lvl="0"/>
            <a:r>
              <a:rPr lang="th-TH" sz="1600" b="1" u="sng" dirty="0" smtClean="0">
                <a:latin typeface="AngsanaUPC" pitchFamily="18" charset="-34"/>
                <a:cs typeface="AngsanaUPC" pitchFamily="18" charset="-34"/>
              </a:rPr>
              <a:t>ข้อมูลเกี่ยวกับพื้นที่สัญญาสัมปทาน</a:t>
            </a:r>
            <a:endParaRPr lang="en-US" sz="1600" dirty="0" smtClean="0">
              <a:latin typeface="AngsanaUPC" pitchFamily="18" charset="-34"/>
              <a:cs typeface="AngsanaUPC" pitchFamily="18" charset="-34"/>
            </a:endParaRPr>
          </a:p>
          <a:p>
            <a:pPr marL="180975" lvl="0" indent="-180975">
              <a:buFont typeface="+mj-lt"/>
              <a:buAutoNum type="arabicPeriod"/>
              <a:tabLst>
                <a:tab pos="180975" algn="l"/>
              </a:tabLst>
            </a:pPr>
            <a:r>
              <a:rPr lang="th-TH" sz="1600" dirty="0" smtClean="0">
                <a:latin typeface="AngsanaUPC" pitchFamily="18" charset="-34"/>
                <a:cs typeface="AngsanaUPC" pitchFamily="18" charset="-34"/>
              </a:rPr>
              <a:t>พื้นที่โครงการสถานีบรรจุและแยกสินค้ากล่อง </a:t>
            </a:r>
            <a:r>
              <a:rPr lang="en-US" sz="1600" dirty="0" smtClean="0">
                <a:latin typeface="AngsanaUPC" pitchFamily="18" charset="-34"/>
                <a:cs typeface="AngsanaUPC" pitchFamily="18" charset="-34"/>
              </a:rPr>
              <a:t>(ICD) </a:t>
            </a:r>
            <a:r>
              <a:rPr lang="th-TH" sz="1600" dirty="0" smtClean="0">
                <a:latin typeface="AngsanaUPC" pitchFamily="18" charset="-34"/>
                <a:cs typeface="AngsanaUPC" pitchFamily="18" charset="-34"/>
              </a:rPr>
              <a:t>ลาดกระบัง เนื้อที่รวมประมาณ          647 – 2 -18.5 ไร่ แยกออกตามประเภทของพื้นที่ใช้สอย เป็น 2 ส่วน คือ พื้นที่สัมปทาน 6 สถานี 379.715 ไร่ และพื้นที่ส่วนกลางและส่วนอำนวยความสะดวก 267 .831 ไร่</a:t>
            </a:r>
          </a:p>
          <a:p>
            <a:pPr marL="180975" lvl="0" indent="-180975">
              <a:buFont typeface="+mj-lt"/>
              <a:buAutoNum type="arabicPeriod"/>
              <a:tabLst>
                <a:tab pos="180975" algn="l"/>
              </a:tabLst>
            </a:pPr>
            <a:r>
              <a:rPr lang="th-TH" sz="1600" dirty="0" smtClean="0">
                <a:latin typeface="AngsanaUPC" pitchFamily="18" charset="-34"/>
                <a:cs typeface="AngsanaUPC" pitchFamily="18" charset="-34"/>
              </a:rPr>
              <a:t>มูลค่าในการก่อสร้างเท่ากับ.......</a:t>
            </a:r>
          </a:p>
          <a:p>
            <a:pPr marL="180975" lvl="0" indent="-180975">
              <a:buFont typeface="+mj-lt"/>
              <a:buAutoNum type="arabicPeriod"/>
              <a:tabLst>
                <a:tab pos="180975" algn="l"/>
              </a:tabLst>
            </a:pPr>
            <a:r>
              <a:rPr lang="th-TH" sz="1600" dirty="0" smtClean="0">
                <a:latin typeface="AngsanaUPC" pitchFamily="18" charset="-34"/>
                <a:cs typeface="AngsanaUPC" pitchFamily="18" charset="-34"/>
              </a:rPr>
              <a:t>มูลค่าที่ดิน เนื้อที่ 647 – 2 -18.5 ไร่ เท่ากับ 1,942,638,750 บาท (หนึ่งพันเก้าร้อยสี่สิบสองล้านหกแสนสามหมื่นแปดพันเจ็ดร้อยห้าสิบบาท) </a:t>
            </a:r>
            <a:r>
              <a:rPr lang="th-TH" sz="1600" b="1" u="sng" dirty="0" smtClean="0">
                <a:latin typeface="AngsanaUPC" pitchFamily="18" charset="-34"/>
                <a:cs typeface="AngsanaUPC" pitchFamily="18" charset="-34"/>
              </a:rPr>
              <a:t>หรือตารางวางละ 7,500 บาท ไร่ละ 3,000,000 บาท</a:t>
            </a:r>
            <a:r>
              <a:rPr lang="th-TH" sz="1600" dirty="0" smtClean="0">
                <a:latin typeface="AngsanaUPC" pitchFamily="18" charset="-34"/>
                <a:cs typeface="AngsanaUPC" pitchFamily="18" charset="-34"/>
              </a:rPr>
              <a:t> มูลค่าสิ่งปลูกสร้างในพื้นที่สัมปทาน 871,539,472 บาท มูลค่าสิ่งปลูกสร้างในพื้นที่ส่วนกลางและอำนวยความสะดวก 440,253,750 บาม </a:t>
            </a:r>
            <a:r>
              <a:rPr lang="th-TH" sz="1600" b="1" u="sng" dirty="0" smtClean="0">
                <a:latin typeface="AngsanaUPC" pitchFamily="18" charset="-34"/>
                <a:cs typeface="AngsanaUPC" pitchFamily="18" charset="-34"/>
              </a:rPr>
              <a:t>รวมมูลค่าที่ดินและสิ่งปลูกสร้าง 3,254,431,972</a:t>
            </a:r>
            <a:r>
              <a:rPr lang="th-TH" sz="1600" dirty="0" smtClean="0">
                <a:latin typeface="AngsanaUPC" pitchFamily="18" charset="-34"/>
                <a:cs typeface="AngsanaUPC" pitchFamily="18" charset="-34"/>
              </a:rPr>
              <a:t>  (ข้อมูลจากรายงานการประเมินมูลค่าทรัพย์สิน ของบริษัท ซิมส์ พร็อพเพอร์ตี้ คอนซัลแทนท์ จำกัด ( </a:t>
            </a:r>
            <a:r>
              <a:rPr lang="en-US" sz="1600" dirty="0" smtClean="0">
                <a:latin typeface="AngsanaUPC" pitchFamily="18" charset="-34"/>
                <a:cs typeface="AngsanaUPC" pitchFamily="18" charset="-34"/>
              </a:rPr>
              <a:t>Sims Property Consultants </a:t>
            </a:r>
            <a:r>
              <a:rPr lang="en-US" sz="1600" dirty="0" err="1" smtClean="0">
                <a:latin typeface="AngsanaUPC" pitchFamily="18" charset="-34"/>
                <a:cs typeface="AngsanaUPC" pitchFamily="18" charset="-34"/>
              </a:rPr>
              <a:t>Co.,Ltd</a:t>
            </a:r>
            <a:r>
              <a:rPr lang="en-US" sz="1600" dirty="0" smtClean="0">
                <a:latin typeface="AngsanaUPC" pitchFamily="18" charset="-34"/>
                <a:cs typeface="AngsanaUPC" pitchFamily="18" charset="-34"/>
              </a:rPr>
              <a:t>.) </a:t>
            </a:r>
            <a:r>
              <a:rPr lang="th-TH" sz="1600" dirty="0" smtClean="0">
                <a:latin typeface="AngsanaUPC" pitchFamily="18" charset="-34"/>
                <a:cs typeface="AngsanaUPC" pitchFamily="18" charset="-34"/>
              </a:rPr>
              <a:t>จัดทำเมื่อวันที่ 10 กรกฎาคม 2549)</a:t>
            </a:r>
            <a:endParaRPr lang="en-US" sz="1600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endParaRPr lang="en-US" sz="1600" dirty="0" smtClean="0">
              <a:latin typeface="AngsanaUPC" pitchFamily="18" charset="-34"/>
              <a:cs typeface="AngsanaUPC" pitchFamily="18" charset="-34"/>
            </a:endParaRPr>
          </a:p>
          <a:p>
            <a:endParaRPr lang="th-TH" sz="1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2A7B3-CC41-434B-B8FF-6FF54CA404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4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E31A2-6521-4F47-908F-4785C5E2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E31A2-6521-4F47-908F-4785C5E2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E31A2-6521-4F47-908F-4785C5E2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E31A2-6521-4F47-908F-4785C5E2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E31A2-6521-4F47-908F-4785C5E2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E31A2-6521-4F47-908F-4785C5E2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E31A2-6521-4F47-908F-4785C5E2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E31A2-6521-4F47-908F-4785C5E2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E31A2-6521-4F47-908F-4785C5E2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E31A2-6521-4F47-908F-4785C5E2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E31A2-6521-4F47-908F-4785C5E2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BE31A2-6521-4F47-908F-4785C5E2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714348" y="3072380"/>
            <a:ext cx="7772400" cy="644652"/>
          </a:xfrm>
          <a:ln w="12700" cap="rnd">
            <a:solidFill>
              <a:srgbClr val="BBE0E3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CLASSIFICATION MODEL FOR PERFORMANCE DIAGNOSIS OF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DRY PORT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BY RAIL</a:t>
            </a:r>
            <a:endParaRPr lang="th-T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6" name="Picture 4" descr="logo10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7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22313" y="548680"/>
            <a:ext cx="7772400" cy="708099"/>
          </a:xfrm>
        </p:spPr>
        <p:txBody>
          <a:bodyPr/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Fourth International Conference of Thai Society for Transportation &amp; Traffic Studies.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2015 at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Chaophya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Park Hotel, Bangkok Thailand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D3S.jpg"/>
          <p:cNvPicPr>
            <a:picLocks noChangeAspect="1"/>
          </p:cNvPicPr>
          <p:nvPr/>
        </p:nvPicPr>
        <p:blipFill>
          <a:blip r:embed="rId3" cstate="print"/>
          <a:srcRect l="9066" r="6868"/>
          <a:stretch>
            <a:fillRect/>
          </a:stretch>
        </p:blipFill>
        <p:spPr>
          <a:xfrm>
            <a:off x="67200" y="116632"/>
            <a:ext cx="9076800" cy="6696000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" name="Group 41"/>
          <p:cNvGrpSpPr/>
          <p:nvPr/>
        </p:nvGrpSpPr>
        <p:grpSpPr>
          <a:xfrm>
            <a:off x="3275856" y="692696"/>
            <a:ext cx="2881313" cy="4010043"/>
            <a:chOff x="3305175" y="714357"/>
            <a:chExt cx="2881313" cy="4010043"/>
          </a:xfrm>
        </p:grpSpPr>
        <p:grpSp>
          <p:nvGrpSpPr>
            <p:cNvPr id="3" name="Group 31"/>
            <p:cNvGrpSpPr/>
            <p:nvPr/>
          </p:nvGrpSpPr>
          <p:grpSpPr>
            <a:xfrm>
              <a:off x="3449190" y="714357"/>
              <a:ext cx="1418609" cy="1376382"/>
              <a:chOff x="3449190" y="714357"/>
              <a:chExt cx="1418609" cy="1376382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3449190" y="714357"/>
                <a:ext cx="1418609" cy="1376382"/>
              </a:xfrm>
              <a:custGeom>
                <a:avLst/>
                <a:gdLst>
                  <a:gd name="connsiteX0" fmla="*/ 80963 w 1447800"/>
                  <a:gd name="connsiteY0" fmla="*/ 4763 h 1033463"/>
                  <a:gd name="connsiteX1" fmla="*/ 1443038 w 1447800"/>
                  <a:gd name="connsiteY1" fmla="*/ 33338 h 1033463"/>
                  <a:gd name="connsiteX2" fmla="*/ 1447800 w 1447800"/>
                  <a:gd name="connsiteY2" fmla="*/ 1033463 h 1033463"/>
                  <a:gd name="connsiteX3" fmla="*/ 0 w 1447800"/>
                  <a:gd name="connsiteY3" fmla="*/ 1028700 h 1033463"/>
                  <a:gd name="connsiteX4" fmla="*/ 4763 w 1447800"/>
                  <a:gd name="connsiteY4" fmla="*/ 581025 h 1033463"/>
                  <a:gd name="connsiteX5" fmla="*/ 19050 w 1447800"/>
                  <a:gd name="connsiteY5" fmla="*/ 0 h 1033463"/>
                  <a:gd name="connsiteX6" fmla="*/ 80963 w 1447800"/>
                  <a:gd name="connsiteY6" fmla="*/ 4763 h 103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7800" h="1033463">
                    <a:moveTo>
                      <a:pt x="80963" y="4763"/>
                    </a:moveTo>
                    <a:lnTo>
                      <a:pt x="1443038" y="33338"/>
                    </a:lnTo>
                    <a:cubicBezTo>
                      <a:pt x="1444625" y="366713"/>
                      <a:pt x="1446213" y="700088"/>
                      <a:pt x="1447800" y="1033463"/>
                    </a:cubicBezTo>
                    <a:lnTo>
                      <a:pt x="0" y="1028700"/>
                    </a:lnTo>
                    <a:cubicBezTo>
                      <a:pt x="1588" y="879475"/>
                      <a:pt x="3175" y="730250"/>
                      <a:pt x="4763" y="581025"/>
                    </a:cubicBezTo>
                    <a:lnTo>
                      <a:pt x="19050" y="0"/>
                    </a:lnTo>
                    <a:lnTo>
                      <a:pt x="80963" y="4763"/>
                    </a:lnTo>
                    <a:close/>
                  </a:path>
                </a:pathLst>
              </a:custGeom>
              <a:solidFill>
                <a:srgbClr val="7030A0">
                  <a:alpha val="47000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714744" y="785794"/>
                <a:ext cx="857256" cy="52322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SSS</a:t>
                </a:r>
                <a:endParaRPr lang="th-TH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4" name="Group 25"/>
            <p:cNvGrpSpPr/>
            <p:nvPr/>
          </p:nvGrpSpPr>
          <p:grpSpPr>
            <a:xfrm>
              <a:off x="3384000" y="2000241"/>
              <a:ext cx="1481138" cy="1357322"/>
              <a:chOff x="3336383" y="2033853"/>
              <a:chExt cx="1481138" cy="1080822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3336383" y="2090738"/>
                <a:ext cx="1481138" cy="1023937"/>
              </a:xfrm>
              <a:custGeom>
                <a:avLst/>
                <a:gdLst>
                  <a:gd name="connsiteX0" fmla="*/ 38100 w 1481138"/>
                  <a:gd name="connsiteY0" fmla="*/ 0 h 1023937"/>
                  <a:gd name="connsiteX1" fmla="*/ 1481138 w 1481138"/>
                  <a:gd name="connsiteY1" fmla="*/ 14287 h 1023937"/>
                  <a:gd name="connsiteX2" fmla="*/ 1462088 w 1481138"/>
                  <a:gd name="connsiteY2" fmla="*/ 1023937 h 1023937"/>
                  <a:gd name="connsiteX3" fmla="*/ 0 w 1481138"/>
                  <a:gd name="connsiteY3" fmla="*/ 990600 h 1023937"/>
                  <a:gd name="connsiteX4" fmla="*/ 38100 w 1481138"/>
                  <a:gd name="connsiteY4" fmla="*/ 0 h 1023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1138" h="1023937">
                    <a:moveTo>
                      <a:pt x="38100" y="0"/>
                    </a:moveTo>
                    <a:lnTo>
                      <a:pt x="1481138" y="14287"/>
                    </a:lnTo>
                    <a:lnTo>
                      <a:pt x="1462088" y="1023937"/>
                    </a:lnTo>
                    <a:lnTo>
                      <a:pt x="0" y="990600"/>
                    </a:lnTo>
                    <a:lnTo>
                      <a:pt x="38100" y="0"/>
                    </a:lnTo>
                    <a:close/>
                  </a:path>
                </a:pathLst>
              </a:custGeom>
              <a:solidFill>
                <a:srgbClr val="FF0000">
                  <a:alpha val="47000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667127" y="2033853"/>
                <a:ext cx="928694" cy="39171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ESCO</a:t>
                </a:r>
                <a:endParaRPr lang="th-TH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6" name="Group 24"/>
            <p:cNvGrpSpPr/>
            <p:nvPr/>
          </p:nvGrpSpPr>
          <p:grpSpPr>
            <a:xfrm>
              <a:off x="3305175" y="3286124"/>
              <a:ext cx="1552577" cy="1428759"/>
              <a:chOff x="3305175" y="3286124"/>
              <a:chExt cx="1552577" cy="1428759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3305175" y="3286124"/>
                <a:ext cx="1538288" cy="1428759"/>
              </a:xfrm>
              <a:custGeom>
                <a:avLst/>
                <a:gdLst>
                  <a:gd name="connsiteX0" fmla="*/ 90488 w 1538288"/>
                  <a:gd name="connsiteY0" fmla="*/ 0 h 1319212"/>
                  <a:gd name="connsiteX1" fmla="*/ 1538288 w 1538288"/>
                  <a:gd name="connsiteY1" fmla="*/ 42862 h 1319212"/>
                  <a:gd name="connsiteX2" fmla="*/ 1504950 w 1538288"/>
                  <a:gd name="connsiteY2" fmla="*/ 1319212 h 1319212"/>
                  <a:gd name="connsiteX3" fmla="*/ 0 w 1538288"/>
                  <a:gd name="connsiteY3" fmla="*/ 1309687 h 1319212"/>
                  <a:gd name="connsiteX4" fmla="*/ 90488 w 1538288"/>
                  <a:gd name="connsiteY4" fmla="*/ 0 h 131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288" h="1319212">
                    <a:moveTo>
                      <a:pt x="90488" y="0"/>
                    </a:moveTo>
                    <a:lnTo>
                      <a:pt x="1538288" y="42862"/>
                    </a:lnTo>
                    <a:lnTo>
                      <a:pt x="1504950" y="1319212"/>
                    </a:lnTo>
                    <a:lnTo>
                      <a:pt x="0" y="1309687"/>
                    </a:lnTo>
                    <a:lnTo>
                      <a:pt x="90488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  <a:alpha val="47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428992" y="3357562"/>
                <a:ext cx="1428760" cy="52322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EVER GREEN</a:t>
                </a:r>
                <a:endParaRPr lang="th-TH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7" name="Group 40"/>
            <p:cNvGrpSpPr/>
            <p:nvPr/>
          </p:nvGrpSpPr>
          <p:grpSpPr>
            <a:xfrm>
              <a:off x="5019675" y="786364"/>
              <a:ext cx="1166813" cy="1480585"/>
              <a:chOff x="5019675" y="786364"/>
              <a:chExt cx="1166813" cy="1480585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5019675" y="786364"/>
                <a:ext cx="1166813" cy="1480585"/>
              </a:xfrm>
              <a:custGeom>
                <a:avLst/>
                <a:gdLst>
                  <a:gd name="connsiteX0" fmla="*/ 1128713 w 1166813"/>
                  <a:gd name="connsiteY0" fmla="*/ 1543050 h 1543050"/>
                  <a:gd name="connsiteX1" fmla="*/ 9525 w 1166813"/>
                  <a:gd name="connsiteY1" fmla="*/ 1533525 h 1543050"/>
                  <a:gd name="connsiteX2" fmla="*/ 0 w 1166813"/>
                  <a:gd name="connsiteY2" fmla="*/ 0 h 1543050"/>
                  <a:gd name="connsiteX3" fmla="*/ 1166813 w 1166813"/>
                  <a:gd name="connsiteY3" fmla="*/ 4763 h 1543050"/>
                  <a:gd name="connsiteX4" fmla="*/ 1128713 w 1166813"/>
                  <a:gd name="connsiteY4" fmla="*/ 1543050 h 154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6813" h="1543050">
                    <a:moveTo>
                      <a:pt x="1128713" y="1543050"/>
                    </a:moveTo>
                    <a:lnTo>
                      <a:pt x="9525" y="1533525"/>
                    </a:lnTo>
                    <a:lnTo>
                      <a:pt x="0" y="0"/>
                    </a:lnTo>
                    <a:lnTo>
                      <a:pt x="1166813" y="4763"/>
                    </a:lnTo>
                    <a:lnTo>
                      <a:pt x="1128713" y="154305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47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143504" y="843102"/>
                <a:ext cx="928694" cy="44275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TIFFA</a:t>
                </a:r>
                <a:endParaRPr lang="th-TH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8" name="Group 38"/>
            <p:cNvGrpSpPr/>
            <p:nvPr/>
          </p:nvGrpSpPr>
          <p:grpSpPr>
            <a:xfrm>
              <a:off x="5019675" y="2192282"/>
              <a:ext cx="1134000" cy="1093842"/>
              <a:chOff x="5019675" y="2192282"/>
              <a:chExt cx="1134000" cy="1093842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5019675" y="2228849"/>
                <a:ext cx="1134000" cy="1057275"/>
              </a:xfrm>
              <a:custGeom>
                <a:avLst/>
                <a:gdLst>
                  <a:gd name="connsiteX0" fmla="*/ 23813 w 1119188"/>
                  <a:gd name="connsiteY0" fmla="*/ 0 h 1057275"/>
                  <a:gd name="connsiteX1" fmla="*/ 0 w 1119188"/>
                  <a:gd name="connsiteY1" fmla="*/ 1038225 h 1057275"/>
                  <a:gd name="connsiteX2" fmla="*/ 1090613 w 1119188"/>
                  <a:gd name="connsiteY2" fmla="*/ 1057275 h 1057275"/>
                  <a:gd name="connsiteX3" fmla="*/ 1119188 w 1119188"/>
                  <a:gd name="connsiteY3" fmla="*/ 19050 h 1057275"/>
                  <a:gd name="connsiteX4" fmla="*/ 23813 w 1119188"/>
                  <a:gd name="connsiteY4" fmla="*/ 0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88" h="1057275">
                    <a:moveTo>
                      <a:pt x="23813" y="0"/>
                    </a:moveTo>
                    <a:lnTo>
                      <a:pt x="0" y="1038225"/>
                    </a:lnTo>
                    <a:lnTo>
                      <a:pt x="1090613" y="1057275"/>
                    </a:lnTo>
                    <a:lnTo>
                      <a:pt x="1119188" y="19050"/>
                    </a:lnTo>
                    <a:lnTo>
                      <a:pt x="23813" y="0"/>
                    </a:lnTo>
                    <a:close/>
                  </a:path>
                </a:pathLst>
              </a:custGeom>
              <a:solidFill>
                <a:srgbClr val="FFFF00">
                  <a:alpha val="47000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143504" y="2192282"/>
                <a:ext cx="857256" cy="37946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THL</a:t>
                </a:r>
                <a:endParaRPr lang="th-TH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9" name="Group 35"/>
            <p:cNvGrpSpPr/>
            <p:nvPr/>
          </p:nvGrpSpPr>
          <p:grpSpPr>
            <a:xfrm>
              <a:off x="5019675" y="3295650"/>
              <a:ext cx="1152525" cy="1428750"/>
              <a:chOff x="5019675" y="3295650"/>
              <a:chExt cx="1152525" cy="1428750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5019675" y="3295650"/>
                <a:ext cx="1152525" cy="1428750"/>
              </a:xfrm>
              <a:custGeom>
                <a:avLst/>
                <a:gdLst>
                  <a:gd name="connsiteX0" fmla="*/ 0 w 1152525"/>
                  <a:gd name="connsiteY0" fmla="*/ 0 h 1428750"/>
                  <a:gd name="connsiteX1" fmla="*/ 0 w 1152525"/>
                  <a:gd name="connsiteY1" fmla="*/ 1428750 h 1428750"/>
                  <a:gd name="connsiteX2" fmla="*/ 1152525 w 1152525"/>
                  <a:gd name="connsiteY2" fmla="*/ 1409700 h 1428750"/>
                  <a:gd name="connsiteX3" fmla="*/ 1104900 w 1152525"/>
                  <a:gd name="connsiteY3" fmla="*/ 38100 h 1428750"/>
                  <a:gd name="connsiteX4" fmla="*/ 0 w 1152525"/>
                  <a:gd name="connsiteY4" fmla="*/ 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525" h="1428750">
                    <a:moveTo>
                      <a:pt x="0" y="0"/>
                    </a:moveTo>
                    <a:lnTo>
                      <a:pt x="0" y="1428750"/>
                    </a:lnTo>
                    <a:lnTo>
                      <a:pt x="1152525" y="1409700"/>
                    </a:lnTo>
                    <a:lnTo>
                      <a:pt x="1104900" y="38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18C5">
                  <a:alpha val="47000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143504" y="3357562"/>
                <a:ext cx="857256" cy="50006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NYK</a:t>
                </a:r>
                <a:endParaRPr lang="th-TH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grpSp>
        <p:nvGrpSpPr>
          <p:cNvPr id="10" name="Group 49"/>
          <p:cNvGrpSpPr/>
          <p:nvPr/>
        </p:nvGrpSpPr>
        <p:grpSpPr>
          <a:xfrm>
            <a:off x="3443288" y="242888"/>
            <a:ext cx="2712888" cy="504000"/>
            <a:chOff x="3443288" y="242888"/>
            <a:chExt cx="2712888" cy="504000"/>
          </a:xfrm>
        </p:grpSpPr>
        <p:sp>
          <p:nvSpPr>
            <p:cNvPr id="44" name="Freeform 43"/>
            <p:cNvSpPr/>
            <p:nvPr/>
          </p:nvSpPr>
          <p:spPr>
            <a:xfrm>
              <a:off x="4932040" y="276225"/>
              <a:ext cx="1224136" cy="447675"/>
            </a:xfrm>
            <a:custGeom>
              <a:avLst/>
              <a:gdLst>
                <a:gd name="connsiteX0" fmla="*/ 1157287 w 1157287"/>
                <a:gd name="connsiteY0" fmla="*/ 447675 h 447675"/>
                <a:gd name="connsiteX1" fmla="*/ 0 w 1157287"/>
                <a:gd name="connsiteY1" fmla="*/ 442913 h 447675"/>
                <a:gd name="connsiteX2" fmla="*/ 0 w 1157287"/>
                <a:gd name="connsiteY2" fmla="*/ 0 h 447675"/>
                <a:gd name="connsiteX3" fmla="*/ 1066800 w 1157287"/>
                <a:gd name="connsiteY3" fmla="*/ 0 h 447675"/>
                <a:gd name="connsiteX4" fmla="*/ 1143000 w 1157287"/>
                <a:gd name="connsiteY4" fmla="*/ 52388 h 447675"/>
                <a:gd name="connsiteX5" fmla="*/ 1157287 w 1157287"/>
                <a:gd name="connsiteY5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7287" h="447675">
                  <a:moveTo>
                    <a:pt x="1157287" y="447675"/>
                  </a:moveTo>
                  <a:lnTo>
                    <a:pt x="0" y="442913"/>
                  </a:lnTo>
                  <a:lnTo>
                    <a:pt x="0" y="0"/>
                  </a:lnTo>
                  <a:lnTo>
                    <a:pt x="1066800" y="0"/>
                  </a:lnTo>
                  <a:lnTo>
                    <a:pt x="1143000" y="52388"/>
                  </a:lnTo>
                  <a:lnTo>
                    <a:pt x="1157287" y="447675"/>
                  </a:lnTo>
                  <a:close/>
                </a:path>
              </a:pathLst>
            </a:custGeom>
            <a:solidFill>
              <a:srgbClr val="000066">
                <a:alpha val="47000"/>
              </a:srgb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14" name="Group 45"/>
            <p:cNvGrpSpPr/>
            <p:nvPr/>
          </p:nvGrpSpPr>
          <p:grpSpPr>
            <a:xfrm>
              <a:off x="3443288" y="242888"/>
              <a:ext cx="1433512" cy="504000"/>
              <a:chOff x="3443288" y="242888"/>
              <a:chExt cx="1433512" cy="504000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3443288" y="242888"/>
                <a:ext cx="1433512" cy="504000"/>
              </a:xfrm>
              <a:custGeom>
                <a:avLst/>
                <a:gdLst>
                  <a:gd name="connsiteX0" fmla="*/ 0 w 1433512"/>
                  <a:gd name="connsiteY0" fmla="*/ 461962 h 504825"/>
                  <a:gd name="connsiteX1" fmla="*/ 4762 w 1433512"/>
                  <a:gd name="connsiteY1" fmla="*/ 0 h 504825"/>
                  <a:gd name="connsiteX2" fmla="*/ 1433512 w 1433512"/>
                  <a:gd name="connsiteY2" fmla="*/ 28575 h 504825"/>
                  <a:gd name="connsiteX3" fmla="*/ 1423987 w 1433512"/>
                  <a:gd name="connsiteY3" fmla="*/ 504825 h 504825"/>
                  <a:gd name="connsiteX4" fmla="*/ 0 w 1433512"/>
                  <a:gd name="connsiteY4" fmla="*/ 461962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3512" h="504825">
                    <a:moveTo>
                      <a:pt x="0" y="461962"/>
                    </a:moveTo>
                    <a:cubicBezTo>
                      <a:pt x="1587" y="307975"/>
                      <a:pt x="4762" y="0"/>
                      <a:pt x="4762" y="0"/>
                    </a:cubicBezTo>
                    <a:lnTo>
                      <a:pt x="1433512" y="28575"/>
                    </a:lnTo>
                    <a:lnTo>
                      <a:pt x="1423987" y="504825"/>
                    </a:lnTo>
                    <a:lnTo>
                      <a:pt x="0" y="461962"/>
                    </a:lnTo>
                    <a:close/>
                  </a:path>
                </a:pathLst>
              </a:custGeom>
              <a:solidFill>
                <a:srgbClr val="000066">
                  <a:alpha val="47000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571868" y="357166"/>
                <a:ext cx="1214446" cy="28575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smtClean="0">
                    <a:solidFill>
                      <a:srgbClr val="FFFFFF"/>
                    </a:solidFill>
                    <a:latin typeface="TH SarabunPSK" pitchFamily="34" charset="-34"/>
                    <a:cs typeface="TH SarabunPSK" pitchFamily="34" charset="-34"/>
                  </a:rPr>
                  <a:t>HEAD OFFICE</a:t>
                </a:r>
                <a:endParaRPr lang="th-TH" sz="1200" b="1" dirty="0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sp>
        <p:nvSpPr>
          <p:cNvPr id="66" name="Freeform 65"/>
          <p:cNvSpPr/>
          <p:nvPr/>
        </p:nvSpPr>
        <p:spPr>
          <a:xfrm>
            <a:off x="4857752" y="5651500"/>
            <a:ext cx="2298700" cy="762000"/>
          </a:xfrm>
          <a:custGeom>
            <a:avLst/>
            <a:gdLst>
              <a:gd name="connsiteX0" fmla="*/ 2298700 w 2298700"/>
              <a:gd name="connsiteY0" fmla="*/ 723900 h 762000"/>
              <a:gd name="connsiteX1" fmla="*/ 1092200 w 2298700"/>
              <a:gd name="connsiteY1" fmla="*/ 736600 h 762000"/>
              <a:gd name="connsiteX2" fmla="*/ 571500 w 2298700"/>
              <a:gd name="connsiteY2" fmla="*/ 571500 h 762000"/>
              <a:gd name="connsiteX3" fmla="*/ 0 w 229870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8700" h="762000">
                <a:moveTo>
                  <a:pt x="2298700" y="723900"/>
                </a:moveTo>
                <a:cubicBezTo>
                  <a:pt x="1839383" y="742950"/>
                  <a:pt x="1380067" y="762000"/>
                  <a:pt x="1092200" y="736600"/>
                </a:cubicBezTo>
                <a:cubicBezTo>
                  <a:pt x="804333" y="711200"/>
                  <a:pt x="753533" y="694267"/>
                  <a:pt x="571500" y="571500"/>
                </a:cubicBezTo>
                <a:cubicBezTo>
                  <a:pt x="389467" y="448733"/>
                  <a:pt x="194733" y="224366"/>
                  <a:pt x="0" y="0"/>
                </a:cubicBezTo>
              </a:path>
            </a:pathLst>
          </a:custGeom>
          <a:ln w="127000" cmpd="dbl">
            <a:solidFill>
              <a:srgbClr val="FF0066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Freeform 66"/>
          <p:cNvSpPr/>
          <p:nvPr/>
        </p:nvSpPr>
        <p:spPr>
          <a:xfrm>
            <a:off x="4860032" y="764704"/>
            <a:ext cx="45719" cy="4752528"/>
          </a:xfrm>
          <a:custGeom>
            <a:avLst/>
            <a:gdLst>
              <a:gd name="connsiteX0" fmla="*/ 80433 w 120650"/>
              <a:gd name="connsiteY0" fmla="*/ 4927600 h 4927600"/>
              <a:gd name="connsiteX1" fmla="*/ 4233 w 120650"/>
              <a:gd name="connsiteY1" fmla="*/ 4724400 h 4927600"/>
              <a:gd name="connsiteX2" fmla="*/ 55033 w 120650"/>
              <a:gd name="connsiteY2" fmla="*/ 3797300 h 4927600"/>
              <a:gd name="connsiteX3" fmla="*/ 93133 w 120650"/>
              <a:gd name="connsiteY3" fmla="*/ 2730500 h 4927600"/>
              <a:gd name="connsiteX4" fmla="*/ 118533 w 120650"/>
              <a:gd name="connsiteY4" fmla="*/ 1600200 h 4927600"/>
              <a:gd name="connsiteX5" fmla="*/ 105833 w 120650"/>
              <a:gd name="connsiteY5" fmla="*/ 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650" h="4927600">
                <a:moveTo>
                  <a:pt x="80433" y="4927600"/>
                </a:moveTo>
                <a:cubicBezTo>
                  <a:pt x="44449" y="4920191"/>
                  <a:pt x="8466" y="4912783"/>
                  <a:pt x="4233" y="4724400"/>
                </a:cubicBezTo>
                <a:cubicBezTo>
                  <a:pt x="0" y="4536017"/>
                  <a:pt x="40216" y="4129617"/>
                  <a:pt x="55033" y="3797300"/>
                </a:cubicBezTo>
                <a:cubicBezTo>
                  <a:pt x="69850" y="3464983"/>
                  <a:pt x="82550" y="3096683"/>
                  <a:pt x="93133" y="2730500"/>
                </a:cubicBezTo>
                <a:cubicBezTo>
                  <a:pt x="103716" y="2364317"/>
                  <a:pt x="116416" y="2055283"/>
                  <a:pt x="118533" y="1600200"/>
                </a:cubicBezTo>
                <a:cubicBezTo>
                  <a:pt x="120650" y="1145117"/>
                  <a:pt x="113241" y="572558"/>
                  <a:pt x="105833" y="0"/>
                </a:cubicBezTo>
              </a:path>
            </a:pathLst>
          </a:custGeom>
          <a:ln w="127000" cmpd="dbl">
            <a:solidFill>
              <a:srgbClr val="FF0066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7" name="Straight Arrow Connector 56"/>
          <p:cNvCxnSpPr/>
          <p:nvPr/>
        </p:nvCxnSpPr>
        <p:spPr bwMode="auto">
          <a:xfrm flipV="1">
            <a:off x="642910" y="6357958"/>
            <a:ext cx="8215370" cy="142876"/>
          </a:xfrm>
          <a:prstGeom prst="straightConnector1">
            <a:avLst/>
          </a:prstGeom>
          <a:ln w="127000" cmpd="dbl">
            <a:solidFill>
              <a:srgbClr val="FF0066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>
            <a:off x="251520" y="5805264"/>
            <a:ext cx="864096" cy="0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1"/>
          <p:cNvSpPr txBox="1"/>
          <p:nvPr/>
        </p:nvSpPr>
        <p:spPr>
          <a:xfrm>
            <a:off x="1187624" y="5635406"/>
            <a:ext cx="152698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For Bangkok</a:t>
            </a:r>
            <a:endParaRPr lang="th-TH" sz="1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8100696" y="5805264"/>
            <a:ext cx="719776" cy="1588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500430" y="1214422"/>
            <a:ext cx="1357322" cy="73753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Module</a:t>
            </a:r>
            <a:r>
              <a:rPr lang="th-TH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A</a:t>
            </a:r>
          </a:p>
          <a:p>
            <a:pPr algn="ctr">
              <a:lnSpc>
                <a:spcPts val="2000"/>
              </a:lnSpc>
            </a:pPr>
            <a:r>
              <a:rPr lang="th-TH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127,200</a:t>
            </a:r>
            <a:r>
              <a:rPr lang="th-TH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Sqm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endParaRPr lang="th-TH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00430" y="2285992"/>
            <a:ext cx="1285884" cy="10001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Module</a:t>
            </a:r>
            <a:r>
              <a:rPr lang="th-TH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</a:t>
            </a:r>
          </a:p>
          <a:p>
            <a:pPr algn="ctr">
              <a:lnSpc>
                <a:spcPts val="2000"/>
              </a:lnSpc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96,600 </a:t>
            </a: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Sqm</a:t>
            </a:r>
            <a:r>
              <a:rPr lang="th-TH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endParaRPr lang="th-TH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8992" y="3786190"/>
            <a:ext cx="1428760" cy="78581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Module</a:t>
            </a:r>
            <a:r>
              <a:rPr lang="th-TH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</a:t>
            </a:r>
          </a:p>
          <a:p>
            <a:pPr algn="ctr">
              <a:lnSpc>
                <a:spcPts val="1800"/>
              </a:lnSpc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130,400 </a:t>
            </a: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Sqm</a:t>
            </a:r>
            <a:r>
              <a:rPr lang="th-TH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endParaRPr lang="th-TH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29190" y="1142984"/>
            <a:ext cx="1285884" cy="80897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Module</a:t>
            </a:r>
            <a:r>
              <a:rPr lang="th-TH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D</a:t>
            </a:r>
          </a:p>
          <a:p>
            <a:pPr algn="ctr">
              <a:lnSpc>
                <a:spcPts val="1900"/>
              </a:lnSpc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92,800 </a:t>
            </a: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Sqm</a:t>
            </a:r>
            <a:r>
              <a:rPr lang="th-TH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endParaRPr lang="th-TH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929190" y="2500306"/>
            <a:ext cx="1285884" cy="7143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Module</a:t>
            </a:r>
            <a:r>
              <a:rPr lang="th-TH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E</a:t>
            </a:r>
          </a:p>
          <a:p>
            <a:pPr algn="ctr">
              <a:lnSpc>
                <a:spcPts val="1900"/>
              </a:lnSpc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69,600</a:t>
            </a:r>
            <a:r>
              <a:rPr lang="th-TH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Sqm</a:t>
            </a:r>
            <a:r>
              <a:rPr lang="th-TH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endParaRPr lang="th-TH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929190" y="3714752"/>
            <a:ext cx="1285884" cy="85725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Module</a:t>
            </a:r>
            <a:r>
              <a:rPr lang="th-TH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</a:t>
            </a:r>
          </a:p>
          <a:p>
            <a:pPr algn="ctr">
              <a:lnSpc>
                <a:spcPts val="2000"/>
              </a:lnSpc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90,944</a:t>
            </a:r>
            <a:r>
              <a:rPr lang="th-TH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Sqm</a:t>
            </a:r>
            <a:r>
              <a:rPr lang="th-TH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endParaRPr lang="th-TH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500166" y="2500306"/>
            <a:ext cx="1500198" cy="7143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41275" cmpd="dbl">
            <a:solidFill>
              <a:schemeClr val="bg2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TRUCK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TERMINAL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3" name="TextBox 1"/>
          <p:cNvSpPr txBox="1"/>
          <p:nvPr/>
        </p:nvSpPr>
        <p:spPr>
          <a:xfrm>
            <a:off x="5940152" y="5635406"/>
            <a:ext cx="2088232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mpd="dbl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For </a:t>
            </a:r>
            <a:r>
              <a:rPr lang="en-US" sz="1600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Laem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chabang</a:t>
            </a:r>
            <a:endParaRPr lang="th-TH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3500430" y="5761182"/>
            <a:ext cx="2088232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SRT Eastern Line</a:t>
            </a:r>
            <a:endParaRPr lang="th-TH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7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49" name="Picture 4" descr="logo10.w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50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Government Agencies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428736"/>
            <a:ext cx="8001056" cy="4429156"/>
          </a:xfrm>
          <a:ln w="12700" cap="rnd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CUSTOMS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PLANT QUARANTINE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WILD LIFE CONSERVATION DIVISION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FISHERIES QUARANTINE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ANIMAL QUARANTINE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Forestry QUARANTINE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FOOD &amp; DRUG CONTROL DIVISION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9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10" name="Picture 4" descr="logo10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11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Revenue of the State Railway of Thailand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  <a:ln w="12700" cap="rnd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355600" indent="-355600">
              <a:spcAft>
                <a:spcPts val="1200"/>
              </a:spcAft>
            </a:pP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Revenue from concessions. The ICD for 6 stations 500 Million THB per year</a:t>
            </a:r>
            <a:endParaRPr lang="th-TH" sz="3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55600" indent="-355600">
              <a:spcAft>
                <a:spcPts val="1200"/>
              </a:spcAft>
            </a:pP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Revenue from product demonstration container train between LICD - ports (28 trains per day) in fiscal year 2012 revenues of 507 million Baht</a:t>
            </a:r>
            <a:endParaRPr lang="th-TH" sz="3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55600" indent="-355600">
              <a:spcAft>
                <a:spcPts val="1200"/>
              </a:spcAft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Income from rental assets involved 6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million Baht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9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10" name="Picture 4" descr="logo10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11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Compare the amount of containers throughput </a:t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Laem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Chabang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Port to ICD Lad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Krabang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from 1996 to 2012</a:t>
            </a:r>
            <a:endParaRPr lang="th-TH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Char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496675"/>
              </p:ext>
            </p:extLst>
          </p:nvPr>
        </p:nvGraphicFramePr>
        <p:xfrm>
          <a:off x="457200" y="1357298"/>
          <a:ext cx="822960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10" name="Picture 4" descr="logo10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11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256759823"/>
              </p:ext>
            </p:extLst>
          </p:nvPr>
        </p:nvGraphicFramePr>
        <p:xfrm>
          <a:off x="214282" y="285729"/>
          <a:ext cx="871371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6500826" y="2000241"/>
            <a:ext cx="2143140" cy="369332"/>
          </a:xfrm>
          <a:prstGeom prst="rect">
            <a:avLst/>
          </a:prstGeom>
          <a:noFill/>
          <a:ln w="381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Unit</a:t>
            </a:r>
            <a:r>
              <a:rPr lang="th-TH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Million THB </a:t>
            </a:r>
            <a:endParaRPr lang="th-TH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85786" y="418721"/>
            <a:ext cx="3714776" cy="400110"/>
          </a:xfrm>
          <a:prstGeom prst="rect">
            <a:avLst/>
          </a:prstGeom>
          <a:solidFill>
            <a:schemeClr val="bg1"/>
          </a:solidFill>
          <a:ln w="38100" cmpd="dbl">
            <a:noFill/>
          </a:ln>
          <a:effectLst/>
        </p:spPr>
        <p:txBody>
          <a:bodyPr wrap="square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Revenue from concessions</a:t>
            </a:r>
            <a:endParaRPr lang="th-TH" sz="2000" b="1" dirty="0">
              <a:ln>
                <a:noFill/>
              </a:ln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707488"/>
              </p:ext>
            </p:extLst>
          </p:nvPr>
        </p:nvGraphicFramePr>
        <p:xfrm>
          <a:off x="214282" y="3214686"/>
          <a:ext cx="8715436" cy="287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785216" y="3419117"/>
            <a:ext cx="4215412" cy="400110"/>
          </a:xfrm>
          <a:prstGeom prst="rect">
            <a:avLst/>
          </a:prstGeom>
          <a:solidFill>
            <a:schemeClr val="bg1"/>
          </a:solidFill>
          <a:ln w="38100" cmpd="dbl">
            <a:noFill/>
          </a:ln>
          <a:effectLst/>
        </p:spPr>
        <p:txBody>
          <a:bodyPr wrap="square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Revenue from container train</a:t>
            </a:r>
            <a:endParaRPr lang="th-TH" sz="2000" b="1" dirty="0">
              <a:ln>
                <a:noFill/>
              </a:ln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643702" y="4786323"/>
            <a:ext cx="2143140" cy="369332"/>
          </a:xfrm>
          <a:prstGeom prst="rect">
            <a:avLst/>
          </a:prstGeom>
          <a:noFill/>
          <a:ln w="381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Unit</a:t>
            </a:r>
            <a:r>
              <a:rPr lang="th-TH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Million THB </a:t>
            </a:r>
            <a:endParaRPr lang="th-TH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4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15" name="Picture 4" descr="logo10.w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251520" y="404664"/>
            <a:ext cx="8715436" cy="2736304"/>
            <a:chOff x="108000" y="846710"/>
            <a:chExt cx="8928000" cy="3293291"/>
          </a:xfrm>
          <a:effectLst/>
        </p:grpSpPr>
        <p:graphicFrame>
          <p:nvGraphicFramePr>
            <p:cNvPr id="6" name="Chart 11"/>
            <p:cNvGraphicFramePr/>
            <p:nvPr>
              <p:extLst>
                <p:ext uri="{D42A27DB-BD31-4B8C-83A1-F6EECF244321}">
                  <p14:modId xmlns:p14="http://schemas.microsoft.com/office/powerpoint/2010/main" val="4032788434"/>
                </p:ext>
              </p:extLst>
            </p:nvPr>
          </p:nvGraphicFramePr>
          <p:xfrm>
            <a:off x="108000" y="846710"/>
            <a:ext cx="8928000" cy="32932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1"/>
            <p:cNvSpPr txBox="1"/>
            <p:nvPr/>
          </p:nvSpPr>
          <p:spPr>
            <a:xfrm>
              <a:off x="1066935" y="1077067"/>
              <a:ext cx="3761976" cy="444511"/>
            </a:xfrm>
            <a:prstGeom prst="rect">
              <a:avLst/>
            </a:prstGeom>
            <a:solidFill>
              <a:schemeClr val="bg1"/>
            </a:solidFill>
            <a:ln w="38100" cmpd="dbl">
              <a:noFill/>
            </a:ln>
            <a:effectLst/>
          </p:spPr>
          <p:txBody>
            <a:bodyPr wrap="square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 smtClean="0">
                  <a:latin typeface="TH SarabunPSK" pitchFamily="34" charset="-34"/>
                  <a:cs typeface="TH SarabunPSK" pitchFamily="34" charset="-34"/>
                </a:rPr>
                <a:t>Volume of Rail transport by year</a:t>
              </a:r>
              <a:endParaRPr lang="th-TH" sz="18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TextBox 1"/>
            <p:cNvSpPr txBox="1"/>
            <p:nvPr/>
          </p:nvSpPr>
          <p:spPr>
            <a:xfrm>
              <a:off x="7263130" y="2945205"/>
              <a:ext cx="1428760" cy="407468"/>
            </a:xfrm>
            <a:prstGeom prst="rect">
              <a:avLst/>
            </a:prstGeom>
            <a:noFill/>
            <a:ln w="38100" cmpd="dbl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Unit</a:t>
              </a:r>
              <a:r>
                <a:rPr lang="th-TH" sz="16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: TEU</a:t>
              </a:r>
              <a:endParaRPr lang="th-TH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906957"/>
              </p:ext>
            </p:extLst>
          </p:nvPr>
        </p:nvGraphicFramePr>
        <p:xfrm>
          <a:off x="251520" y="3284984"/>
          <a:ext cx="871543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14" name="Picture 4" descr="logo10.w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15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5"/>
          <p:cNvGraphicFramePr/>
          <p:nvPr>
            <p:extLst>
              <p:ext uri="{D42A27DB-BD31-4B8C-83A1-F6EECF244321}">
                <p14:modId xmlns:p14="http://schemas.microsoft.com/office/powerpoint/2010/main" val="2857126368"/>
              </p:ext>
            </p:extLst>
          </p:nvPr>
        </p:nvGraphicFramePr>
        <p:xfrm>
          <a:off x="179512" y="404664"/>
          <a:ext cx="885831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10" name="Picture 4" descr="logo10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11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</a:t>
            </a:r>
            <a:r>
              <a:rPr lang="en-US" dirty="0" smtClean="0"/>
              <a:t>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 set </a:t>
            </a:r>
            <a:r>
              <a:rPr lang="en-US" dirty="0" smtClean="0"/>
              <a:t>was </a:t>
            </a:r>
            <a:r>
              <a:rPr lang="en-US" dirty="0"/>
              <a:t>taken from SRT in the period of ten </a:t>
            </a:r>
            <a:r>
              <a:rPr lang="en-US" dirty="0" smtClean="0"/>
              <a:t>years and without </a:t>
            </a:r>
            <a:r>
              <a:rPr lang="en-US" dirty="0"/>
              <a:t>selection or preprocessing by expert due to the experiments need to show the method </a:t>
            </a:r>
            <a:r>
              <a:rPr lang="en-US" dirty="0" smtClean="0"/>
              <a:t>ability</a:t>
            </a:r>
          </a:p>
          <a:p>
            <a:r>
              <a:rPr lang="en-US" dirty="0"/>
              <a:t>It’s binary classification problem of small size (119 records), many </a:t>
            </a:r>
            <a:r>
              <a:rPr lang="en-US" dirty="0" smtClean="0"/>
              <a:t>factors </a:t>
            </a:r>
            <a:r>
              <a:rPr lang="en-US" dirty="0"/>
              <a:t>(152 </a:t>
            </a:r>
            <a:r>
              <a:rPr lang="en-US" dirty="0" smtClean="0"/>
              <a:t>factors</a:t>
            </a:r>
            <a:r>
              <a:rPr lang="en-US" dirty="0"/>
              <a:t>) and missing </a:t>
            </a:r>
            <a:r>
              <a:rPr lang="en-US" dirty="0" smtClean="0"/>
              <a:t>values</a:t>
            </a:r>
            <a:endParaRPr lang="en-US" dirty="0"/>
          </a:p>
        </p:txBody>
      </p:sp>
      <p:grpSp>
        <p:nvGrpSpPr>
          <p:cNvPr id="5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6" name="Picture 4" descr="logo10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7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66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Real time performance detection </a:t>
            </a:r>
            <a:r>
              <a:rPr lang="en-US" sz="2800" dirty="0" smtClean="0"/>
              <a:t>from </a:t>
            </a:r>
            <a:r>
              <a:rPr lang="en-US" sz="2800" dirty="0"/>
              <a:t>our model will alert to the management unit to improve the performance on real </a:t>
            </a:r>
            <a:r>
              <a:rPr lang="en-US" sz="2800" dirty="0" smtClean="0"/>
              <a:t>time</a:t>
            </a:r>
          </a:p>
          <a:p>
            <a:r>
              <a:rPr lang="en-US" sz="2800" dirty="0"/>
              <a:t>Decrease of manpower for big data </a:t>
            </a:r>
            <a:r>
              <a:rPr lang="en-US" sz="2800" dirty="0" smtClean="0"/>
              <a:t>analysis</a:t>
            </a:r>
          </a:p>
          <a:p>
            <a:r>
              <a:rPr lang="en-US" sz="2800" dirty="0"/>
              <a:t>No </a:t>
            </a:r>
            <a:r>
              <a:rPr lang="en-US" sz="2800" dirty="0" smtClean="0"/>
              <a:t>bias</a:t>
            </a:r>
          </a:p>
          <a:p>
            <a:r>
              <a:rPr lang="en-US" sz="2800" dirty="0"/>
              <a:t>Decrease of working </a:t>
            </a:r>
            <a:r>
              <a:rPr lang="en-US" sz="2800" dirty="0" smtClean="0"/>
              <a:t>time</a:t>
            </a:r>
          </a:p>
          <a:p>
            <a:r>
              <a:rPr lang="en-US" sz="2800" dirty="0" smtClean="0"/>
              <a:t>Decrease of investment cost</a:t>
            </a:r>
          </a:p>
          <a:p>
            <a:r>
              <a:rPr lang="en-US" sz="2800" dirty="0" smtClean="0"/>
              <a:t>Increase of competition ability</a:t>
            </a:r>
            <a:endParaRPr lang="en-US" sz="2800" dirty="0"/>
          </a:p>
        </p:txBody>
      </p:sp>
      <p:grpSp>
        <p:nvGrpSpPr>
          <p:cNvPr id="5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6" name="Picture 4" descr="logo10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7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59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771085" y="2155198"/>
            <a:ext cx="1857658" cy="1662441"/>
          </a:xfrm>
          <a:prstGeom prst="cloudCallout">
            <a:avLst>
              <a:gd name="adj1" fmla="val -112454"/>
              <a:gd name="adj2" fmla="val 15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://www.freemake.com/blog/wp-content/uploads/2013/11/240_Logo-EM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60848"/>
            <a:ext cx="142321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sri.com/~/media/Images/Content/technology-topics/big-data/main-improved-decision-makin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67" y="4005064"/>
            <a:ext cx="428311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Classification Model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 mining by Machine Learning Model </a:t>
            </a:r>
            <a:r>
              <a:rPr lang="en-US" sz="2800" dirty="0"/>
              <a:t>is </a:t>
            </a:r>
            <a:r>
              <a:rPr lang="en-US" sz="2800" dirty="0" smtClean="0"/>
              <a:t>the Knowledge </a:t>
            </a:r>
            <a:r>
              <a:rPr lang="en-US" sz="2800" dirty="0"/>
              <a:t>Discovery in </a:t>
            </a:r>
            <a:r>
              <a:rPr lang="en-US" sz="2800" dirty="0" smtClean="0"/>
              <a:t>Databases</a:t>
            </a:r>
          </a:p>
        </p:txBody>
      </p:sp>
      <p:grpSp>
        <p:nvGrpSpPr>
          <p:cNvPr id="5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6" name="Picture 4" descr="logo10.wm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7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1028" name="Picture 4" descr="http://www.enterrasolutions.com/media/images/2013/10/6a00d8341c4ebd53ef019b00368dd7970d-p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07" y="3014433"/>
            <a:ext cx="3721222" cy="294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General Information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>
          <a:xfrm>
            <a:off x="571472" y="1643050"/>
            <a:ext cx="8153400" cy="4167198"/>
          </a:xfrm>
          <a:ln w="6350" cap="rnd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Name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Lad 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krabang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Inland Container Depot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LICD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Organizations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State Railway of Thailand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Module Operator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(Private Company)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Government Agencies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8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9" name="Picture 4" descr="logo10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10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Classification Model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Ensemble learning </a:t>
            </a:r>
          </a:p>
          <a:p>
            <a:endParaRPr lang="en-US" sz="2800" dirty="0"/>
          </a:p>
        </p:txBody>
      </p:sp>
      <p:grpSp>
        <p:nvGrpSpPr>
          <p:cNvPr id="5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6" name="Picture 4" descr="logo10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7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1026" name="Picture 2" descr="http://cse-wiki.unl.edu/wiki/images/5/54/Combining_classifiers_over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399506"/>
            <a:ext cx="4038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139952" y="2924944"/>
            <a:ext cx="504056" cy="4320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5364088" y="2924944"/>
            <a:ext cx="504056" cy="4320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6372200" y="2924944"/>
            <a:ext cx="504056" cy="4320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516216" y="3897052"/>
            <a:ext cx="1152128" cy="432048"/>
          </a:xfrm>
          <a:prstGeom prst="wedgeEllipseCallout">
            <a:avLst>
              <a:gd name="adj1" fmla="val -64429"/>
              <a:gd name="adj2" fmla="val 83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Vote</a:t>
            </a:r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>
            <a:off x="5652120" y="4869160"/>
            <a:ext cx="504056" cy="4320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Classification Model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model will </a:t>
            </a:r>
            <a:r>
              <a:rPr lang="en-US" sz="2400" dirty="0" smtClean="0"/>
              <a:t>perform forecasting </a:t>
            </a:r>
            <a:r>
              <a:rPr lang="en-US" sz="2400" dirty="0"/>
              <a:t>the performance in real time then </a:t>
            </a:r>
            <a:r>
              <a:rPr lang="en-US" sz="2400" dirty="0" smtClean="0"/>
              <a:t>the planning </a:t>
            </a:r>
            <a:r>
              <a:rPr lang="en-US" sz="2400" dirty="0"/>
              <a:t>of operation </a:t>
            </a:r>
            <a:r>
              <a:rPr lang="en-US" sz="2400" dirty="0" smtClean="0"/>
              <a:t>will send to the </a:t>
            </a:r>
            <a:r>
              <a:rPr lang="en-US" sz="2400" dirty="0"/>
              <a:t>operation </a:t>
            </a:r>
            <a:r>
              <a:rPr lang="en-US" sz="2400" dirty="0" smtClean="0"/>
              <a:t>units.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31A2-6521-4F47-908F-4785C5E296C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39244" y="5202832"/>
            <a:ext cx="281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Mathematical </a:t>
            </a:r>
            <a:r>
              <a:rPr lang="en-US" dirty="0"/>
              <a:t>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4529" y="4632547"/>
            <a:ext cx="30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Performance </a:t>
            </a:r>
            <a:r>
              <a:rPr lang="en-US" dirty="0"/>
              <a:t>prediction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9244" y="5895330"/>
            <a:ext cx="281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84265" y="4044526"/>
            <a:ext cx="336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Management </a:t>
            </a:r>
            <a:r>
              <a:rPr lang="en-US" dirty="0" smtClean="0"/>
              <a:t>(decision)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3484382"/>
            <a:ext cx="30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Operation </a:t>
            </a:r>
            <a:r>
              <a:rPr lang="en-US" dirty="0"/>
              <a:t>units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6228183" y="4863379"/>
            <a:ext cx="467157" cy="138184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10672" y="5307310"/>
            <a:ext cx="281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714348" y="2786058"/>
            <a:ext cx="7772400" cy="1362075"/>
          </a:xfrm>
        </p:spPr>
        <p:txBody>
          <a:bodyPr/>
          <a:lstStyle/>
          <a:p>
            <a:pPr algn="ctr"/>
            <a:r>
              <a:rPr lang="en-US" sz="5400" dirty="0" smtClean="0">
                <a:latin typeface="TH SarabunPSK" pitchFamily="34" charset="-34"/>
                <a:cs typeface="TH SarabunPSK" pitchFamily="34" charset="-34"/>
              </a:rPr>
              <a:t>Thank you</a:t>
            </a:r>
            <a:endParaRPr lang="th-TH" sz="5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6" name="Picture 4" descr="logo10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7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General Information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(2)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  <a:ln w="6350" cap="rnd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396240" lvl="2" indent="-457200">
              <a:spcBef>
                <a:spcPts val="700"/>
              </a:spcBef>
              <a:buClr>
                <a:schemeClr val="tx1"/>
              </a:buClr>
              <a:buSzPct val="89000"/>
              <a:buFont typeface="Courier New" pitchFamily="49" charset="0"/>
              <a:buChar char="o"/>
            </a:pPr>
            <a:r>
              <a:rPr lang="en-US" sz="2800" b="1" i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The project</a:t>
            </a:r>
            <a:r>
              <a:rPr lang="th-TH" sz="2800" b="1" i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The total area of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ICD) is about 104 Hectares</a:t>
            </a:r>
            <a:br>
              <a:rPr lang="en-US" sz="28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853440" lvl="3" indent="-457200">
              <a:spcBef>
                <a:spcPts val="700"/>
              </a:spcBef>
              <a:buClr>
                <a:schemeClr val="tx1"/>
              </a:buClr>
              <a:buSzPct val="89000"/>
              <a:buFont typeface="Courier New" pitchFamily="49" charset="0"/>
              <a:buChar char="o"/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About 60 Hectares use for 6 ICD Modules concession. (Running by the private sector who won the tender)</a:t>
            </a:r>
            <a:br>
              <a:rPr lang="en-US" sz="2600" b="1" dirty="0" smtClean="0">
                <a:latin typeface="TH SarabunPSK" pitchFamily="34" charset="-34"/>
                <a:cs typeface="TH SarabunPSK" pitchFamily="34" charset="-34"/>
              </a:rPr>
            </a:br>
            <a:endParaRPr lang="en-US" sz="2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853440" lvl="3" indent="-457200">
              <a:spcBef>
                <a:spcPts val="700"/>
              </a:spcBef>
              <a:buClr>
                <a:schemeClr val="tx1"/>
              </a:buClr>
              <a:buSzPct val="89000"/>
              <a:buFont typeface="Courier New" pitchFamily="49" charset="0"/>
              <a:buChar char="o"/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About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44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Hectares use for main facility </a:t>
            </a:r>
            <a:br>
              <a:rPr lang="en-US" sz="26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2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853440" lvl="3" indent="-457200">
              <a:spcBef>
                <a:spcPts val="700"/>
              </a:spcBef>
              <a:buClr>
                <a:schemeClr val="tx1"/>
              </a:buClr>
              <a:buSzPct val="89000"/>
              <a:buFont typeface="Courier New" pitchFamily="49" charset="0"/>
              <a:buChar char="o"/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Designed to handle the volume of containers passing </a:t>
            </a:r>
            <a:r>
              <a:rPr lang="en-US" sz="2600" b="1" smtClean="0">
                <a:latin typeface="TH SarabunPSK" pitchFamily="34" charset="-34"/>
                <a:cs typeface="TH SarabunPSK" pitchFamily="34" charset="-34"/>
              </a:rPr>
              <a:t>through put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400,000 - 600,000 TEU </a:t>
            </a: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er year.</a:t>
            </a:r>
            <a:br>
              <a:rPr lang="en-US" sz="2600" b="1" dirty="0" smtClean="0">
                <a:latin typeface="TH SarabunPSK" pitchFamily="34" charset="-34"/>
                <a:cs typeface="TH SarabunPSK" pitchFamily="34" charset="-34"/>
              </a:rPr>
            </a:br>
            <a:endParaRPr lang="en-US" sz="2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853440" lvl="3" indent="-457200">
              <a:spcBef>
                <a:spcPts val="700"/>
              </a:spcBef>
              <a:buClr>
                <a:schemeClr val="tx1"/>
              </a:buClr>
              <a:buSzPct val="89000"/>
              <a:buFont typeface="Courier New" pitchFamily="49" charset="0"/>
              <a:buChar char="o"/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Construction cost 74 Million USD (1 USD = 40 Baht)</a:t>
            </a:r>
            <a:br>
              <a:rPr lang="en-US" sz="2600" b="1" dirty="0" smtClean="0">
                <a:latin typeface="TH SarabunPSK" pitchFamily="34" charset="-34"/>
                <a:cs typeface="TH SarabunPSK" pitchFamily="34" charset="-34"/>
              </a:rPr>
            </a:br>
            <a:endParaRPr lang="en-US" sz="2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853440" lvl="3" indent="-457200">
              <a:spcBef>
                <a:spcPts val="700"/>
              </a:spcBef>
              <a:buClr>
                <a:schemeClr val="tx1"/>
              </a:buClr>
              <a:buSzPct val="89000"/>
              <a:buFont typeface="Courier New" pitchFamily="49" charset="0"/>
              <a:buChar char="o"/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The LICD  was inaugurated in 9 April 1996</a:t>
            </a:r>
            <a:endParaRPr lang="th-TH" sz="2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990600" lvl="2" indent="-457200">
              <a:buClr>
                <a:schemeClr val="tx1"/>
              </a:buClr>
              <a:buSzPct val="89000"/>
              <a:buFont typeface="Courier New" pitchFamily="49" charset="0"/>
              <a:buChar char="o"/>
            </a:pP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905000" lvl="4" indent="-457200">
              <a:buClr>
                <a:schemeClr val="tx1"/>
              </a:buClr>
              <a:buSzPct val="89000"/>
              <a:buFont typeface="Courier New" pitchFamily="49" charset="0"/>
              <a:buChar char="o"/>
            </a:pP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905000" lvl="4" indent="-457200">
              <a:buClr>
                <a:schemeClr val="tx1"/>
              </a:buClr>
              <a:buSzPct val="89000"/>
              <a:buFont typeface="Courier New" pitchFamily="49" charset="0"/>
              <a:buChar char="o"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905000" lvl="4" indent="-457200">
              <a:buClr>
                <a:schemeClr val="tx1"/>
              </a:buClr>
              <a:buSzPct val="89000"/>
              <a:buFont typeface="Courier New" pitchFamily="49" charset="0"/>
              <a:buChar char="o"/>
            </a:pP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Courier New" pitchFamily="49" charset="0"/>
              <a:buChar char="o"/>
            </a:pP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9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10" name="Picture 4" descr="logo10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11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F1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32239"/>
            <a:ext cx="8572560" cy="584003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1"/>
          <p:cNvSpPr txBox="1"/>
          <p:nvPr/>
        </p:nvSpPr>
        <p:spPr>
          <a:xfrm>
            <a:off x="285720" y="116632"/>
            <a:ext cx="7572428" cy="584775"/>
          </a:xfrm>
          <a:prstGeom prst="rect">
            <a:avLst/>
          </a:prstGeom>
          <a:noFill/>
          <a:ln w="38100" cmpd="dbl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 prstMaterial="matte"/>
        </p:spPr>
        <p:txBody>
          <a:bodyPr wrap="square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>
                  <a:solidFill>
                    <a:schemeClr val="bg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Container Yard at ICD Lat </a:t>
            </a:r>
            <a:r>
              <a:rPr lang="en-US" sz="3200" b="1" dirty="0" err="1" smtClean="0">
                <a:ln>
                  <a:solidFill>
                    <a:schemeClr val="bg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krabang</a:t>
            </a:r>
            <a:endParaRPr lang="th-TH" sz="3200" b="1" dirty="0">
              <a:ln>
                <a:solidFill>
                  <a:schemeClr val="bg2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7" name="Picture 4" descr="logo10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8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OBJECTIVES</a:t>
            </a: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6350" cap="rnd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396240" indent="-457200">
              <a:buClr>
                <a:schemeClr val="tx1"/>
              </a:buClr>
              <a:buSzPct val="89000"/>
              <a:buFont typeface="Courier New" pitchFamily="49" charset="0"/>
              <a:buChar char="o"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In 1989, JICA in collaboration with the Government of Thailand to study the construction. Accommodate the ICD to activate the deep water port of </a:t>
            </a:r>
            <a:r>
              <a:rPr lang="en-US" sz="2800" b="1" dirty="0" err="1" smtClean="0">
                <a:latin typeface="TH SarabunPSK" pitchFamily="34" charset="-34"/>
                <a:cs typeface="TH SarabunPSK" pitchFamily="34" charset="-34"/>
              </a:rPr>
              <a:t>Laem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err="1" smtClean="0">
                <a:latin typeface="TH SarabunPSK" pitchFamily="34" charset="-34"/>
                <a:cs typeface="TH SarabunPSK" pitchFamily="34" charset="-34"/>
              </a:rPr>
              <a:t>Chabang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. Under major objective;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447800" lvl="3" indent="-457200">
              <a:buClr>
                <a:schemeClr val="tx1"/>
              </a:buClr>
              <a:buSzPct val="89000"/>
              <a:buFont typeface="Courier New" pitchFamily="49" charset="0"/>
              <a:buChar char="o"/>
            </a:pP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Facilitating cargo export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447800" lvl="3" indent="-457200">
              <a:buClr>
                <a:schemeClr val="tx1"/>
              </a:buClr>
              <a:buSzPct val="89000"/>
              <a:buFont typeface="Courier New" pitchFamily="49" charset="0"/>
              <a:buChar char="o"/>
            </a:pP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Promote the use of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Laem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Chabang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Port and to reduce freight from Bangkok -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Laem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Chabang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447800" lvl="3" indent="-457200">
              <a:buClr>
                <a:schemeClr val="tx1"/>
              </a:buClr>
              <a:buSzPct val="89000"/>
              <a:buFont typeface="Courier New" pitchFamily="49" charset="0"/>
              <a:buChar char="o"/>
            </a:pP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Support policy solutions to congestion at the Port of Bangkok (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Klong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Toey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), planned enhancement of trade and investment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447800" lvl="3" indent="-457200">
              <a:buClr>
                <a:schemeClr val="tx1"/>
              </a:buClr>
              <a:buSzPct val="89000"/>
              <a:buFont typeface="Courier New" pitchFamily="49" charset="0"/>
              <a:buChar char="o"/>
            </a:pP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Support for rail transit system between Bangkok -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Laem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Chabang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. For environmental and energy conservation benefits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447800" lvl="3" indent="-457200">
              <a:buClr>
                <a:schemeClr val="tx1"/>
              </a:buClr>
              <a:buSzPct val="89000"/>
              <a:buFont typeface="Courier New" pitchFamily="49" charset="0"/>
              <a:buChar char="o"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Courier New" pitchFamily="49" charset="0"/>
              <a:buChar char="o"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9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10" name="Picture 4" descr="logo10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11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SC00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64" y="1571612"/>
            <a:ext cx="2858400" cy="2143800"/>
          </a:xfrm>
          <a:prstGeom prst="ellipse">
            <a:avLst/>
          </a:prstGeom>
          <a:ln w="127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2" descr="DSC007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2800" y="1571612"/>
            <a:ext cx="2858400" cy="2143800"/>
          </a:xfrm>
          <a:prstGeom prst="ellipse">
            <a:avLst/>
          </a:prstGeom>
          <a:ln w="127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DSC007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571612"/>
            <a:ext cx="2858400" cy="2143800"/>
          </a:xfrm>
          <a:prstGeom prst="ellipse">
            <a:avLst/>
          </a:prstGeom>
          <a:ln w="127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" descr="DSC007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964" y="4214818"/>
            <a:ext cx="2858400" cy="2143800"/>
          </a:xfrm>
          <a:prstGeom prst="ellipse">
            <a:avLst/>
          </a:prstGeom>
          <a:ln w="127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" descr="DSC007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2800" y="4214818"/>
            <a:ext cx="2858400" cy="2143800"/>
          </a:xfrm>
          <a:prstGeom prst="ellipse">
            <a:avLst/>
          </a:prstGeom>
          <a:ln w="127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" descr="DSC000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214818"/>
            <a:ext cx="2858400" cy="2143801"/>
          </a:xfrm>
          <a:prstGeom prst="ellipse">
            <a:avLst/>
          </a:prstGeom>
          <a:ln w="127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571472" y="332317"/>
            <a:ext cx="8001056" cy="769441"/>
          </a:xfrm>
          <a:prstGeom prst="rect">
            <a:avLst/>
          </a:prstGeom>
          <a:noFill/>
          <a:ln w="38100" cmpd="dbl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b="1" dirty="0" smtClean="0">
                <a:ln>
                  <a:solidFill>
                    <a:schemeClr val="bg2"/>
                  </a:solidFill>
                </a:ln>
                <a:latin typeface="TH SarabunPSK" pitchFamily="34" charset="-34"/>
                <a:cs typeface="TH SarabunPSK" pitchFamily="34" charset="-34"/>
              </a:rPr>
              <a:t>General Operating </a:t>
            </a:r>
            <a:endParaRPr lang="th-TH" sz="4400" b="1" dirty="0">
              <a:ln>
                <a:solidFill>
                  <a:schemeClr val="bg2"/>
                </a:solidFill>
              </a:ln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9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10" name="Picture 4" descr="logo10.wm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11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 w="25400">
            <a:noFill/>
          </a:ln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Location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ตัวยึดเนื้อหา 4" descr="SnapShot_550607_153440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4422"/>
            <a:ext cx="8229600" cy="4929222"/>
          </a:xfrm>
          <a:ln w="12700" cap="rnd">
            <a:solidFill>
              <a:schemeClr val="accent1"/>
            </a:solidFill>
          </a:ln>
        </p:spPr>
      </p:pic>
      <p:sp>
        <p:nvSpPr>
          <p:cNvPr id="7" name="คำบรรยายภาพแบบสี่เหลี่ยม 6"/>
          <p:cNvSpPr/>
          <p:nvPr/>
        </p:nvSpPr>
        <p:spPr>
          <a:xfrm>
            <a:off x="5997340" y="3298803"/>
            <a:ext cx="950924" cy="360040"/>
          </a:xfrm>
          <a:prstGeom prst="wedgeRectCallou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LICD</a:t>
            </a:r>
            <a:endParaRPr lang="th-TH" sz="14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คำบรรยายภาพแบบสี่เหลี่ยม 8"/>
          <p:cNvSpPr/>
          <p:nvPr/>
        </p:nvSpPr>
        <p:spPr>
          <a:xfrm>
            <a:off x="2806999" y="3958926"/>
            <a:ext cx="1300704" cy="509186"/>
          </a:xfrm>
          <a:prstGeom prst="wedgeRectCallou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Port of Bangkok</a:t>
            </a:r>
            <a:endParaRPr lang="th-TH" sz="1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3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14" name="Picture 4" descr="logo10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15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cxnSp>
        <p:nvCxnSpPr>
          <p:cNvPr id="10" name="ตัวเชื่อมต่อโค้ง 9"/>
          <p:cNvCxnSpPr/>
          <p:nvPr/>
        </p:nvCxnSpPr>
        <p:spPr>
          <a:xfrm flipV="1">
            <a:off x="4227173" y="3501008"/>
            <a:ext cx="1712979" cy="78708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Callout 3"/>
          <p:cNvSpPr/>
          <p:nvPr/>
        </p:nvSpPr>
        <p:spPr>
          <a:xfrm>
            <a:off x="4572000" y="3298803"/>
            <a:ext cx="936104" cy="4902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40 </a:t>
            </a:r>
            <a:r>
              <a:rPr lang="en-US" sz="1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Km</a:t>
            </a:r>
            <a:r>
              <a:rPr lang="en-US" sz="1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9876" name="Picture 4" descr="โครงข่ายถนนสถานีขนส่งสินค้าร่มเกล้าและ ICD ลาดกระบั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432425"/>
          </a:xfrm>
          <a:prstGeom prst="rect">
            <a:avLst/>
          </a:prstGeom>
          <a:noFill/>
        </p:spPr>
      </p:pic>
      <p:sp>
        <p:nvSpPr>
          <p:cNvPr id="79877" name="Freeform 5"/>
          <p:cNvSpPr>
            <a:spLocks/>
          </p:cNvSpPr>
          <p:nvPr/>
        </p:nvSpPr>
        <p:spPr bwMode="auto">
          <a:xfrm>
            <a:off x="533400" y="692150"/>
            <a:ext cx="7938" cy="5432425"/>
          </a:xfrm>
          <a:custGeom>
            <a:avLst/>
            <a:gdLst/>
            <a:ahLst/>
            <a:cxnLst>
              <a:cxn ang="0">
                <a:pos x="0" y="3422"/>
              </a:cxn>
              <a:cxn ang="0">
                <a:pos x="5" y="0"/>
              </a:cxn>
            </a:cxnLst>
            <a:rect l="0" t="0" r="r" b="b"/>
            <a:pathLst>
              <a:path w="5" h="3422">
                <a:moveTo>
                  <a:pt x="0" y="3422"/>
                </a:moveTo>
                <a:lnTo>
                  <a:pt x="5" y="0"/>
                </a:ln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79878" name="Freeform 6"/>
          <p:cNvSpPr>
            <a:spLocks/>
          </p:cNvSpPr>
          <p:nvPr/>
        </p:nvSpPr>
        <p:spPr bwMode="auto">
          <a:xfrm>
            <a:off x="0" y="1066800"/>
            <a:ext cx="8858250" cy="971550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330" y="0"/>
              </a:cxn>
              <a:cxn ang="0">
                <a:pos x="2016" y="192"/>
              </a:cxn>
              <a:cxn ang="0">
                <a:pos x="4212" y="444"/>
              </a:cxn>
              <a:cxn ang="0">
                <a:pos x="5580" y="612"/>
              </a:cxn>
            </a:cxnLst>
            <a:rect l="0" t="0" r="r" b="b"/>
            <a:pathLst>
              <a:path w="5580" h="612">
                <a:moveTo>
                  <a:pt x="0" y="37"/>
                </a:moveTo>
                <a:lnTo>
                  <a:pt x="330" y="0"/>
                </a:lnTo>
                <a:lnTo>
                  <a:pt x="2016" y="192"/>
                </a:lnTo>
                <a:lnTo>
                  <a:pt x="4212" y="444"/>
                </a:lnTo>
                <a:lnTo>
                  <a:pt x="5580" y="612"/>
                </a:ln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6084888" y="1558925"/>
            <a:ext cx="3059112" cy="4535488"/>
          </a:xfrm>
          <a:custGeom>
            <a:avLst/>
            <a:gdLst/>
            <a:ahLst/>
            <a:cxnLst>
              <a:cxn ang="0">
                <a:pos x="0" y="2857"/>
              </a:cxn>
              <a:cxn ang="0">
                <a:pos x="199" y="2564"/>
              </a:cxn>
              <a:cxn ang="0">
                <a:pos x="607" y="2570"/>
              </a:cxn>
              <a:cxn ang="0">
                <a:pos x="667" y="2390"/>
              </a:cxn>
              <a:cxn ang="0">
                <a:pos x="1351" y="1604"/>
              </a:cxn>
              <a:cxn ang="0">
                <a:pos x="1735" y="314"/>
              </a:cxn>
              <a:cxn ang="0">
                <a:pos x="1927" y="0"/>
              </a:cxn>
            </a:cxnLst>
            <a:rect l="0" t="0" r="r" b="b"/>
            <a:pathLst>
              <a:path w="1927" h="2857">
                <a:moveTo>
                  <a:pt x="0" y="2857"/>
                </a:moveTo>
                <a:lnTo>
                  <a:pt x="199" y="2564"/>
                </a:lnTo>
                <a:lnTo>
                  <a:pt x="607" y="2570"/>
                </a:lnTo>
                <a:lnTo>
                  <a:pt x="667" y="2390"/>
                </a:lnTo>
                <a:lnTo>
                  <a:pt x="1351" y="1604"/>
                </a:lnTo>
                <a:lnTo>
                  <a:pt x="1735" y="314"/>
                </a:lnTo>
                <a:lnTo>
                  <a:pt x="1927" y="0"/>
                </a:ln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79880" name="Freeform 8"/>
          <p:cNvSpPr>
            <a:spLocks/>
          </p:cNvSpPr>
          <p:nvPr/>
        </p:nvSpPr>
        <p:spPr bwMode="auto">
          <a:xfrm>
            <a:off x="9525" y="5949950"/>
            <a:ext cx="9134475" cy="1651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5754" y="0"/>
              </a:cxn>
            </a:cxnLst>
            <a:rect l="0" t="0" r="r" b="b"/>
            <a:pathLst>
              <a:path w="5754" h="104">
                <a:moveTo>
                  <a:pt x="0" y="104"/>
                </a:moveTo>
                <a:lnTo>
                  <a:pt x="5754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V="1">
            <a:off x="3708400" y="3357563"/>
            <a:ext cx="0" cy="2663825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79882" name="Freeform 10"/>
          <p:cNvSpPr>
            <a:spLocks/>
          </p:cNvSpPr>
          <p:nvPr/>
        </p:nvSpPr>
        <p:spPr bwMode="auto">
          <a:xfrm>
            <a:off x="3057525" y="1390650"/>
            <a:ext cx="133350" cy="4181475"/>
          </a:xfrm>
          <a:custGeom>
            <a:avLst/>
            <a:gdLst/>
            <a:ahLst/>
            <a:cxnLst>
              <a:cxn ang="0">
                <a:pos x="0" y="2634"/>
              </a:cxn>
              <a:cxn ang="0">
                <a:pos x="84" y="0"/>
              </a:cxn>
            </a:cxnLst>
            <a:rect l="0" t="0" r="r" b="b"/>
            <a:pathLst>
              <a:path w="84" h="2634">
                <a:moveTo>
                  <a:pt x="0" y="2634"/>
                </a:moveTo>
                <a:lnTo>
                  <a:pt x="84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79883" name="Freeform 11"/>
          <p:cNvSpPr>
            <a:spLocks/>
          </p:cNvSpPr>
          <p:nvPr/>
        </p:nvSpPr>
        <p:spPr bwMode="auto">
          <a:xfrm>
            <a:off x="2876550" y="3324225"/>
            <a:ext cx="1333500" cy="2333625"/>
          </a:xfrm>
          <a:custGeom>
            <a:avLst/>
            <a:gdLst/>
            <a:ahLst/>
            <a:cxnLst>
              <a:cxn ang="0">
                <a:pos x="156" y="18"/>
              </a:cxn>
              <a:cxn ang="0">
                <a:pos x="816" y="0"/>
              </a:cxn>
              <a:cxn ang="0">
                <a:pos x="840" y="1266"/>
              </a:cxn>
              <a:cxn ang="0">
                <a:pos x="552" y="1284"/>
              </a:cxn>
              <a:cxn ang="0">
                <a:pos x="0" y="1470"/>
              </a:cxn>
            </a:cxnLst>
            <a:rect l="0" t="0" r="r" b="b"/>
            <a:pathLst>
              <a:path w="840" h="1470">
                <a:moveTo>
                  <a:pt x="156" y="18"/>
                </a:moveTo>
                <a:lnTo>
                  <a:pt x="816" y="0"/>
                </a:lnTo>
                <a:lnTo>
                  <a:pt x="840" y="1266"/>
                </a:lnTo>
                <a:lnTo>
                  <a:pt x="552" y="1284"/>
                </a:lnTo>
                <a:lnTo>
                  <a:pt x="0" y="147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3779838" y="5734050"/>
            <a:ext cx="15128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FF00"/>
                </a:solidFill>
                <a:latin typeface="TH SarabunPSK" pitchFamily="34" charset="-34"/>
              </a:rPr>
              <a:t>SRT Eastern Line</a:t>
            </a:r>
            <a:endParaRPr lang="th-TH" sz="1200" b="1" dirty="0">
              <a:solidFill>
                <a:srgbClr val="FFFF00"/>
              </a:solidFill>
              <a:latin typeface="TH SarabunPSK" pitchFamily="34" charset="-34"/>
            </a:endParaRP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4572000" y="50133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  <a:latin typeface="TH SarabunPSK" pitchFamily="34" charset="-34"/>
              </a:rPr>
              <a:t>Motor Way</a:t>
            </a:r>
            <a:endParaRPr lang="th-TH" sz="1400" b="1" dirty="0">
              <a:solidFill>
                <a:srgbClr val="FFFF00"/>
              </a:solidFill>
              <a:latin typeface="TH SarabunPSK" pitchFamily="34" charset="-34"/>
            </a:endParaRP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4500563" y="3357563"/>
            <a:ext cx="2663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  <a:latin typeface="TH SarabunPSK" pitchFamily="34" charset="-34"/>
              </a:rPr>
              <a:t>Lad </a:t>
            </a:r>
            <a:r>
              <a:rPr lang="en-US" sz="1400" b="1" dirty="0" err="1" smtClean="0">
                <a:solidFill>
                  <a:srgbClr val="FFFF00"/>
                </a:solidFill>
                <a:latin typeface="TH SarabunPSK" pitchFamily="34" charset="-34"/>
              </a:rPr>
              <a:t>Krabang</a:t>
            </a:r>
            <a:r>
              <a:rPr lang="en-US" sz="1400" b="1" dirty="0" smtClean="0">
                <a:solidFill>
                  <a:srgbClr val="FFFF00"/>
                </a:solidFill>
                <a:latin typeface="TH SarabunPSK" pitchFamily="34" charset="-34"/>
              </a:rPr>
              <a:t> </a:t>
            </a:r>
            <a:r>
              <a:rPr lang="th-TH" sz="1400" b="1" dirty="0" smtClean="0">
                <a:solidFill>
                  <a:srgbClr val="FFFF00"/>
                </a:solidFill>
                <a:latin typeface="TH SarabunPSK" pitchFamily="34" charset="-34"/>
              </a:rPr>
              <a:t>(</a:t>
            </a:r>
            <a:r>
              <a:rPr lang="en-US" sz="1400" b="1" dirty="0" smtClean="0">
                <a:solidFill>
                  <a:srgbClr val="FFFF00"/>
                </a:solidFill>
                <a:latin typeface="TH SarabunPSK" pitchFamily="34" charset="-34"/>
              </a:rPr>
              <a:t>LICD)</a:t>
            </a:r>
            <a:endParaRPr lang="th-TH" sz="1400" b="1" dirty="0">
              <a:solidFill>
                <a:srgbClr val="FFFF00"/>
              </a:solidFill>
              <a:latin typeface="TH SarabunPSK" pitchFamily="34" charset="-34"/>
            </a:endParaRP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971550" y="3860800"/>
            <a:ext cx="1439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  <a:latin typeface="TH SarabunPSK" pitchFamily="34" charset="-34"/>
              </a:rPr>
              <a:t>Truck Terminal</a:t>
            </a:r>
            <a:endParaRPr lang="th-TH" sz="1400" b="1" dirty="0">
              <a:solidFill>
                <a:srgbClr val="FFFF00"/>
              </a:solidFill>
              <a:latin typeface="TH SarabunPSK" pitchFamily="34" charset="-34"/>
            </a:endParaRP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 rot="16200000">
            <a:off x="128587" y="2214176"/>
            <a:ext cx="1158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 smtClean="0">
                <a:solidFill>
                  <a:srgbClr val="FFFF00"/>
                </a:solidFill>
                <a:latin typeface="TH SarabunPSK" pitchFamily="34" charset="-34"/>
              </a:rPr>
              <a:t>Romkraut</a:t>
            </a:r>
            <a:r>
              <a:rPr lang="en-US" sz="1200" b="1" dirty="0" smtClean="0">
                <a:solidFill>
                  <a:srgbClr val="FFFF00"/>
                </a:solidFill>
                <a:latin typeface="TH SarabunPSK" pitchFamily="34" charset="-34"/>
              </a:rPr>
              <a:t> Rd</a:t>
            </a:r>
            <a:endParaRPr lang="th-TH" sz="1200" b="1" dirty="0">
              <a:solidFill>
                <a:srgbClr val="FFFF00"/>
              </a:solidFill>
              <a:latin typeface="TH SarabunPSK" pitchFamily="34" charset="-34"/>
            </a:endParaRP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 rot="277196">
            <a:off x="5140325" y="1701413"/>
            <a:ext cx="1606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 smtClean="0">
                <a:solidFill>
                  <a:srgbClr val="FFFF00"/>
                </a:solidFill>
                <a:latin typeface="TH SarabunPSK" pitchFamily="34" charset="-34"/>
              </a:rPr>
              <a:t>Chaukunthahan</a:t>
            </a:r>
            <a:r>
              <a:rPr lang="en-US" sz="1200" b="1" dirty="0" smtClean="0">
                <a:solidFill>
                  <a:srgbClr val="FFFF00"/>
                </a:solidFill>
                <a:latin typeface="TH SarabunPSK" pitchFamily="34" charset="-34"/>
              </a:rPr>
              <a:t> Rd</a:t>
            </a:r>
            <a:endParaRPr lang="th-TH" sz="1200" b="1" dirty="0">
              <a:solidFill>
                <a:srgbClr val="FFFF00"/>
              </a:solidFill>
              <a:latin typeface="TH SarabunPSK" pitchFamily="34" charset="-34"/>
            </a:endParaRP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 rot="-4472102">
            <a:off x="7404175" y="3101924"/>
            <a:ext cx="15881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 smtClean="0">
                <a:solidFill>
                  <a:srgbClr val="FFFF00"/>
                </a:solidFill>
                <a:latin typeface="TH SarabunPSK" pitchFamily="34" charset="-34"/>
              </a:rPr>
              <a:t>Chalongkrung</a:t>
            </a:r>
            <a:r>
              <a:rPr lang="en-US" sz="1200" b="1" dirty="0" smtClean="0">
                <a:solidFill>
                  <a:srgbClr val="FFFF00"/>
                </a:solidFill>
                <a:latin typeface="TH SarabunPSK" pitchFamily="34" charset="-34"/>
              </a:rPr>
              <a:t>  Rd</a:t>
            </a:r>
            <a:endParaRPr lang="th-TH" sz="1200" b="1" dirty="0">
              <a:solidFill>
                <a:srgbClr val="FFFF00"/>
              </a:solidFill>
              <a:latin typeface="TH SarabunPSK" pitchFamily="34" charset="-34"/>
            </a:endParaRP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 rot="-25134939">
            <a:off x="8172450" y="1245381"/>
            <a:ext cx="1025525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200" b="1" dirty="0">
                <a:solidFill>
                  <a:srgbClr val="FFFF00"/>
                </a:solidFill>
                <a:latin typeface="TH SarabunPSK" pitchFamily="34" charset="-34"/>
              </a:rPr>
              <a:t>ไปสุวินท</a:t>
            </a:r>
            <a:r>
              <a:rPr lang="th-TH" sz="1200" b="1" dirty="0" err="1">
                <a:solidFill>
                  <a:srgbClr val="FFFF00"/>
                </a:solidFill>
                <a:latin typeface="TH SarabunPSK" pitchFamily="34" charset="-34"/>
              </a:rPr>
              <a:t>วงค์</a:t>
            </a:r>
            <a:endParaRPr lang="th-TH" sz="1200" b="1" dirty="0">
              <a:solidFill>
                <a:srgbClr val="FFFF00"/>
              </a:solidFill>
              <a:latin typeface="TH SarabunPSK" pitchFamily="34" charset="-34"/>
            </a:endParaRPr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 rot="16200000">
            <a:off x="2498725" y="2532063"/>
            <a:ext cx="1025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600" b="1">
                <a:solidFill>
                  <a:srgbClr val="FFFF00"/>
                </a:solidFill>
                <a:latin typeface="TH SarabunPSK" pitchFamily="34" charset="-34"/>
              </a:rPr>
              <a:t>ถ.</a:t>
            </a:r>
            <a:r>
              <a:rPr lang="en-US" sz="1600" b="1">
                <a:solidFill>
                  <a:srgbClr val="FFFF00"/>
                </a:solidFill>
                <a:latin typeface="TH SarabunPSK" pitchFamily="34" charset="-34"/>
              </a:rPr>
              <a:t>ICD</a:t>
            </a:r>
            <a:endParaRPr lang="th-TH" sz="1600" b="1">
              <a:solidFill>
                <a:srgbClr val="FFFF00"/>
              </a:solidFill>
              <a:latin typeface="TH SarabunPSK" pitchFamily="34" charset="-34"/>
            </a:endParaRP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 rot="16200000">
            <a:off x="42863" y="1311544"/>
            <a:ext cx="692150" cy="3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050" b="1" dirty="0">
                <a:solidFill>
                  <a:srgbClr val="FFFF00"/>
                </a:solidFill>
                <a:latin typeface="TH SarabunPSK" pitchFamily="34" charset="-34"/>
              </a:rPr>
              <a:t>ไป</a:t>
            </a:r>
            <a:r>
              <a:rPr lang="th-TH" sz="1050" b="1" dirty="0" err="1">
                <a:solidFill>
                  <a:srgbClr val="FFFF00"/>
                </a:solidFill>
                <a:latin typeface="TH SarabunPSK" pitchFamily="34" charset="-34"/>
              </a:rPr>
              <a:t>มีนบุรี</a:t>
            </a:r>
            <a:endParaRPr lang="th-TH" sz="1050" b="1" dirty="0">
              <a:solidFill>
                <a:srgbClr val="FFFF00"/>
              </a:solidFill>
              <a:latin typeface="TH SarabunPSK" pitchFamily="34" charset="-34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87338" y="3141663"/>
            <a:ext cx="504825" cy="787400"/>
            <a:chOff x="181" y="1979"/>
            <a:chExt cx="318" cy="496"/>
          </a:xfrm>
        </p:grpSpPr>
        <p:sp>
          <p:nvSpPr>
            <p:cNvPr id="79895" name="Freeform 23"/>
            <p:cNvSpPr>
              <a:spLocks/>
            </p:cNvSpPr>
            <p:nvPr/>
          </p:nvSpPr>
          <p:spPr bwMode="auto">
            <a:xfrm>
              <a:off x="250" y="2161"/>
              <a:ext cx="2" cy="167"/>
            </a:xfrm>
            <a:custGeom>
              <a:avLst/>
              <a:gdLst/>
              <a:ahLst/>
              <a:cxnLst>
                <a:cxn ang="0">
                  <a:pos x="2" y="167"/>
                </a:cxn>
                <a:cxn ang="0">
                  <a:pos x="0" y="0"/>
                </a:cxn>
              </a:cxnLst>
              <a:rect l="0" t="0" r="r" b="b"/>
              <a:pathLst>
                <a:path w="2" h="167">
                  <a:moveTo>
                    <a:pt x="2" y="167"/>
                  </a:move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9896" name="Freeform 24"/>
            <p:cNvSpPr>
              <a:spLocks/>
            </p:cNvSpPr>
            <p:nvPr/>
          </p:nvSpPr>
          <p:spPr bwMode="auto">
            <a:xfrm>
              <a:off x="426" y="2160"/>
              <a:ext cx="5" cy="18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0"/>
                </a:cxn>
              </a:cxnLst>
              <a:rect l="0" t="0" r="r" b="b"/>
              <a:pathLst>
                <a:path w="5" h="180">
                  <a:moveTo>
                    <a:pt x="5" y="0"/>
                  </a:moveTo>
                  <a:lnTo>
                    <a:pt x="0" y="180"/>
                  </a:lnTo>
                </a:path>
              </a:pathLst>
            </a:custGeom>
            <a:noFill/>
            <a:ln w="1270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9897" name="Text Box 25"/>
            <p:cNvSpPr txBox="1">
              <a:spLocks noChangeArrowheads="1"/>
            </p:cNvSpPr>
            <p:nvPr/>
          </p:nvSpPr>
          <p:spPr bwMode="auto">
            <a:xfrm>
              <a:off x="181" y="2341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  <a:latin typeface="TH SarabunPSK" pitchFamily="34" charset="-34"/>
                </a:rPr>
                <a:t>3</a:t>
              </a:r>
              <a:endParaRPr lang="th-TH" sz="1400" b="1">
                <a:solidFill>
                  <a:srgbClr val="FFFF00"/>
                </a:solidFill>
                <a:latin typeface="TH SarabunPSK" pitchFamily="34" charset="-34"/>
              </a:endParaRPr>
            </a:p>
          </p:txBody>
        </p:sp>
        <p:sp>
          <p:nvSpPr>
            <p:cNvPr id="79898" name="Text Box 26"/>
            <p:cNvSpPr txBox="1">
              <a:spLocks noChangeArrowheads="1"/>
            </p:cNvSpPr>
            <p:nvPr/>
          </p:nvSpPr>
          <p:spPr bwMode="auto">
            <a:xfrm>
              <a:off x="362" y="1979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  <a:latin typeface="TH SarabunPSK" pitchFamily="34" charset="-34"/>
                </a:rPr>
                <a:t>3</a:t>
              </a:r>
              <a:endParaRPr lang="th-TH" sz="1400" b="1">
                <a:solidFill>
                  <a:srgbClr val="FFFF00"/>
                </a:solidFill>
                <a:latin typeface="TH SarabunPSK" pitchFamily="34" charset="-34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843213" y="4005263"/>
            <a:ext cx="506412" cy="573087"/>
            <a:chOff x="1791" y="2523"/>
            <a:chExt cx="319" cy="361"/>
          </a:xfrm>
        </p:grpSpPr>
        <p:sp>
          <p:nvSpPr>
            <p:cNvPr id="79900" name="Freeform 28"/>
            <p:cNvSpPr>
              <a:spLocks/>
            </p:cNvSpPr>
            <p:nvPr/>
          </p:nvSpPr>
          <p:spPr bwMode="auto">
            <a:xfrm>
              <a:off x="1860" y="2570"/>
              <a:ext cx="2" cy="167"/>
            </a:xfrm>
            <a:custGeom>
              <a:avLst/>
              <a:gdLst/>
              <a:ahLst/>
              <a:cxnLst>
                <a:cxn ang="0">
                  <a:pos x="2" y="167"/>
                </a:cxn>
                <a:cxn ang="0">
                  <a:pos x="0" y="0"/>
                </a:cxn>
              </a:cxnLst>
              <a:rect l="0" t="0" r="r" b="b"/>
              <a:pathLst>
                <a:path w="2" h="167">
                  <a:moveTo>
                    <a:pt x="2" y="167"/>
                  </a:move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9901" name="Text Box 29"/>
            <p:cNvSpPr txBox="1">
              <a:spLocks noChangeArrowheads="1"/>
            </p:cNvSpPr>
            <p:nvPr/>
          </p:nvSpPr>
          <p:spPr bwMode="auto">
            <a:xfrm>
              <a:off x="1791" y="2750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  <a:latin typeface="TH SarabunPSK" pitchFamily="34" charset="-34"/>
                </a:rPr>
                <a:t>2</a:t>
              </a:r>
              <a:endParaRPr lang="th-TH" sz="1400" b="1">
                <a:solidFill>
                  <a:srgbClr val="FFFF00"/>
                </a:solidFill>
                <a:latin typeface="TH SarabunPSK" pitchFamily="34" charset="-34"/>
              </a:endParaRPr>
            </a:p>
          </p:txBody>
        </p:sp>
        <p:sp>
          <p:nvSpPr>
            <p:cNvPr id="79902" name="Freeform 30"/>
            <p:cNvSpPr>
              <a:spLocks/>
            </p:cNvSpPr>
            <p:nvPr/>
          </p:nvSpPr>
          <p:spPr bwMode="auto">
            <a:xfrm>
              <a:off x="2037" y="2704"/>
              <a:ext cx="5" cy="18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0"/>
                </a:cxn>
              </a:cxnLst>
              <a:rect l="0" t="0" r="r" b="b"/>
              <a:pathLst>
                <a:path w="5" h="180">
                  <a:moveTo>
                    <a:pt x="5" y="0"/>
                  </a:moveTo>
                  <a:lnTo>
                    <a:pt x="0" y="180"/>
                  </a:lnTo>
                </a:path>
              </a:pathLst>
            </a:custGeom>
            <a:noFill/>
            <a:ln w="1270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9903" name="Text Box 31"/>
            <p:cNvSpPr txBox="1">
              <a:spLocks noChangeArrowheads="1"/>
            </p:cNvSpPr>
            <p:nvPr/>
          </p:nvSpPr>
          <p:spPr bwMode="auto">
            <a:xfrm>
              <a:off x="1973" y="2523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  <a:latin typeface="TH SarabunPSK" pitchFamily="34" charset="-34"/>
                </a:rPr>
                <a:t>2</a:t>
              </a:r>
              <a:endParaRPr lang="th-TH" sz="1400" b="1">
                <a:solidFill>
                  <a:srgbClr val="FFFF00"/>
                </a:solidFill>
                <a:latin typeface="TH SarabunPSK" pitchFamily="34" charset="-34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921125" y="4005263"/>
            <a:ext cx="506413" cy="573087"/>
            <a:chOff x="1791" y="2523"/>
            <a:chExt cx="319" cy="361"/>
          </a:xfrm>
        </p:grpSpPr>
        <p:sp>
          <p:nvSpPr>
            <p:cNvPr id="79905" name="Freeform 33"/>
            <p:cNvSpPr>
              <a:spLocks/>
            </p:cNvSpPr>
            <p:nvPr/>
          </p:nvSpPr>
          <p:spPr bwMode="auto">
            <a:xfrm>
              <a:off x="1860" y="2570"/>
              <a:ext cx="2" cy="167"/>
            </a:xfrm>
            <a:custGeom>
              <a:avLst/>
              <a:gdLst/>
              <a:ahLst/>
              <a:cxnLst>
                <a:cxn ang="0">
                  <a:pos x="2" y="167"/>
                </a:cxn>
                <a:cxn ang="0">
                  <a:pos x="0" y="0"/>
                </a:cxn>
              </a:cxnLst>
              <a:rect l="0" t="0" r="r" b="b"/>
              <a:pathLst>
                <a:path w="2" h="167">
                  <a:moveTo>
                    <a:pt x="2" y="167"/>
                  </a:move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9906" name="Text Box 34"/>
            <p:cNvSpPr txBox="1">
              <a:spLocks noChangeArrowheads="1"/>
            </p:cNvSpPr>
            <p:nvPr/>
          </p:nvSpPr>
          <p:spPr bwMode="auto">
            <a:xfrm>
              <a:off x="1791" y="2750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  <a:latin typeface="TH SarabunPSK" pitchFamily="34" charset="-34"/>
                </a:rPr>
                <a:t>2</a:t>
              </a:r>
              <a:endParaRPr lang="th-TH" sz="1400" b="1">
                <a:solidFill>
                  <a:srgbClr val="FFFF00"/>
                </a:solidFill>
                <a:latin typeface="TH SarabunPSK" pitchFamily="34" charset="-34"/>
              </a:endParaRPr>
            </a:p>
          </p:txBody>
        </p:sp>
        <p:sp>
          <p:nvSpPr>
            <p:cNvPr id="79907" name="Freeform 35"/>
            <p:cNvSpPr>
              <a:spLocks/>
            </p:cNvSpPr>
            <p:nvPr/>
          </p:nvSpPr>
          <p:spPr bwMode="auto">
            <a:xfrm>
              <a:off x="2037" y="2704"/>
              <a:ext cx="5" cy="18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0"/>
                </a:cxn>
              </a:cxnLst>
              <a:rect l="0" t="0" r="r" b="b"/>
              <a:pathLst>
                <a:path w="5" h="180">
                  <a:moveTo>
                    <a:pt x="5" y="0"/>
                  </a:moveTo>
                  <a:lnTo>
                    <a:pt x="0" y="180"/>
                  </a:lnTo>
                </a:path>
              </a:pathLst>
            </a:custGeom>
            <a:noFill/>
            <a:ln w="1270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9908" name="Text Box 36"/>
            <p:cNvSpPr txBox="1">
              <a:spLocks noChangeArrowheads="1"/>
            </p:cNvSpPr>
            <p:nvPr/>
          </p:nvSpPr>
          <p:spPr bwMode="auto">
            <a:xfrm>
              <a:off x="1973" y="2523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  <a:latin typeface="TH SarabunPSK" pitchFamily="34" charset="-34"/>
                </a:rPr>
                <a:t>2</a:t>
              </a:r>
              <a:endParaRPr lang="th-TH" sz="1400" b="1">
                <a:solidFill>
                  <a:srgbClr val="FFFF00"/>
                </a:solidFill>
                <a:latin typeface="TH SarabunPSK" pitchFamily="34" charset="-34"/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 rot="16067146">
            <a:off x="3452813" y="3108325"/>
            <a:ext cx="506412" cy="573088"/>
            <a:chOff x="1791" y="2523"/>
            <a:chExt cx="319" cy="361"/>
          </a:xfrm>
        </p:grpSpPr>
        <p:sp>
          <p:nvSpPr>
            <p:cNvPr id="79910" name="Freeform 38"/>
            <p:cNvSpPr>
              <a:spLocks/>
            </p:cNvSpPr>
            <p:nvPr/>
          </p:nvSpPr>
          <p:spPr bwMode="auto">
            <a:xfrm>
              <a:off x="1860" y="2570"/>
              <a:ext cx="2" cy="167"/>
            </a:xfrm>
            <a:custGeom>
              <a:avLst/>
              <a:gdLst/>
              <a:ahLst/>
              <a:cxnLst>
                <a:cxn ang="0">
                  <a:pos x="2" y="167"/>
                </a:cxn>
                <a:cxn ang="0">
                  <a:pos x="0" y="0"/>
                </a:cxn>
              </a:cxnLst>
              <a:rect l="0" t="0" r="r" b="b"/>
              <a:pathLst>
                <a:path w="2" h="167">
                  <a:moveTo>
                    <a:pt x="2" y="167"/>
                  </a:move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9911" name="Text Box 39"/>
            <p:cNvSpPr txBox="1">
              <a:spLocks noChangeArrowheads="1"/>
            </p:cNvSpPr>
            <p:nvPr/>
          </p:nvSpPr>
          <p:spPr bwMode="auto">
            <a:xfrm>
              <a:off x="1791" y="2750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  <a:latin typeface="TH SarabunPSK" pitchFamily="34" charset="-34"/>
                </a:rPr>
                <a:t>2</a:t>
              </a:r>
              <a:endParaRPr lang="th-TH" sz="1400" b="1">
                <a:solidFill>
                  <a:srgbClr val="FFFF00"/>
                </a:solidFill>
                <a:latin typeface="TH SarabunPSK" pitchFamily="34" charset="-34"/>
              </a:endParaRPr>
            </a:p>
          </p:txBody>
        </p:sp>
        <p:sp>
          <p:nvSpPr>
            <p:cNvPr id="79912" name="Freeform 40"/>
            <p:cNvSpPr>
              <a:spLocks/>
            </p:cNvSpPr>
            <p:nvPr/>
          </p:nvSpPr>
          <p:spPr bwMode="auto">
            <a:xfrm>
              <a:off x="2037" y="2704"/>
              <a:ext cx="5" cy="18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0"/>
                </a:cxn>
              </a:cxnLst>
              <a:rect l="0" t="0" r="r" b="b"/>
              <a:pathLst>
                <a:path w="5" h="180">
                  <a:moveTo>
                    <a:pt x="5" y="0"/>
                  </a:moveTo>
                  <a:lnTo>
                    <a:pt x="0" y="180"/>
                  </a:lnTo>
                </a:path>
              </a:pathLst>
            </a:custGeom>
            <a:noFill/>
            <a:ln w="1270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9913" name="Text Box 41"/>
            <p:cNvSpPr txBox="1">
              <a:spLocks noChangeArrowheads="1"/>
            </p:cNvSpPr>
            <p:nvPr/>
          </p:nvSpPr>
          <p:spPr bwMode="auto">
            <a:xfrm>
              <a:off x="1973" y="2523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  <a:latin typeface="TH SarabunPSK" pitchFamily="34" charset="-34"/>
                </a:rPr>
                <a:t>2</a:t>
              </a:r>
              <a:endParaRPr lang="th-TH" sz="1400" b="1">
                <a:solidFill>
                  <a:srgbClr val="FFFF00"/>
                </a:solidFill>
                <a:latin typeface="TH SarabunPSK" pitchFamily="34" charset="-34"/>
              </a:endParaRPr>
            </a:p>
          </p:txBody>
        </p:sp>
      </p:grpSp>
      <p:sp>
        <p:nvSpPr>
          <p:cNvPr id="79914" name="Freeform 42"/>
          <p:cNvSpPr>
            <a:spLocks/>
          </p:cNvSpPr>
          <p:nvPr/>
        </p:nvSpPr>
        <p:spPr bwMode="auto">
          <a:xfrm rot="36787621">
            <a:off x="3453606" y="5437982"/>
            <a:ext cx="3175" cy="265112"/>
          </a:xfrm>
          <a:custGeom>
            <a:avLst/>
            <a:gdLst/>
            <a:ahLst/>
            <a:cxnLst>
              <a:cxn ang="0">
                <a:pos x="2" y="167"/>
              </a:cxn>
              <a:cxn ang="0">
                <a:pos x="0" y="0"/>
              </a:cxn>
            </a:cxnLst>
            <a:rect l="0" t="0" r="r" b="b"/>
            <a:pathLst>
              <a:path w="2" h="167">
                <a:moveTo>
                  <a:pt x="2" y="167"/>
                </a:move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FFFF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auto">
          <a:xfrm rot="42238901">
            <a:off x="3594100" y="5391150"/>
            <a:ext cx="217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  <a:latin typeface="TH SarabunPSK" pitchFamily="34" charset="-34"/>
              </a:rPr>
              <a:t>1</a:t>
            </a:r>
            <a:endParaRPr lang="th-TH" sz="1400" b="1">
              <a:solidFill>
                <a:srgbClr val="FFFF00"/>
              </a:solidFill>
              <a:latin typeface="TH SarabunPSK" pitchFamily="34" charset="-34"/>
            </a:endParaRPr>
          </a:p>
        </p:txBody>
      </p:sp>
      <p:sp>
        <p:nvSpPr>
          <p:cNvPr id="79916" name="Freeform 44"/>
          <p:cNvSpPr>
            <a:spLocks/>
          </p:cNvSpPr>
          <p:nvPr/>
        </p:nvSpPr>
        <p:spPr bwMode="auto">
          <a:xfrm rot="36787621">
            <a:off x="3582194" y="5090319"/>
            <a:ext cx="7938" cy="2857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180"/>
              </a:cxn>
            </a:cxnLst>
            <a:rect l="0" t="0" r="r" b="b"/>
            <a:pathLst>
              <a:path w="5" h="180">
                <a:moveTo>
                  <a:pt x="5" y="0"/>
                </a:moveTo>
                <a:lnTo>
                  <a:pt x="0" y="180"/>
                </a:lnTo>
              </a:path>
            </a:pathLst>
          </a:custGeom>
          <a:noFill/>
          <a:ln w="12700" cmpd="sng">
            <a:solidFill>
              <a:srgbClr val="FFFF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79917" name="Text Box 45"/>
          <p:cNvSpPr txBox="1">
            <a:spLocks noChangeArrowheads="1"/>
          </p:cNvSpPr>
          <p:nvPr/>
        </p:nvSpPr>
        <p:spPr bwMode="auto">
          <a:xfrm rot="42341309">
            <a:off x="3165475" y="5219700"/>
            <a:ext cx="217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  <a:latin typeface="TH SarabunPSK" pitchFamily="34" charset="-34"/>
              </a:rPr>
              <a:t>1</a:t>
            </a:r>
            <a:endParaRPr lang="th-TH" sz="1400" b="1">
              <a:solidFill>
                <a:srgbClr val="FFFF00"/>
              </a:solidFill>
              <a:latin typeface="TH SarabunPSK" pitchFamily="34" charset="-34"/>
            </a:endParaRP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2913063" y="1916113"/>
            <a:ext cx="506412" cy="573087"/>
            <a:chOff x="1791" y="2523"/>
            <a:chExt cx="319" cy="361"/>
          </a:xfrm>
        </p:grpSpPr>
        <p:sp>
          <p:nvSpPr>
            <p:cNvPr id="79919" name="Freeform 47"/>
            <p:cNvSpPr>
              <a:spLocks/>
            </p:cNvSpPr>
            <p:nvPr/>
          </p:nvSpPr>
          <p:spPr bwMode="auto">
            <a:xfrm>
              <a:off x="1860" y="2570"/>
              <a:ext cx="2" cy="167"/>
            </a:xfrm>
            <a:custGeom>
              <a:avLst/>
              <a:gdLst/>
              <a:ahLst/>
              <a:cxnLst>
                <a:cxn ang="0">
                  <a:pos x="2" y="167"/>
                </a:cxn>
                <a:cxn ang="0">
                  <a:pos x="0" y="0"/>
                </a:cxn>
              </a:cxnLst>
              <a:rect l="0" t="0" r="r" b="b"/>
              <a:pathLst>
                <a:path w="2" h="167">
                  <a:moveTo>
                    <a:pt x="2" y="167"/>
                  </a:move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9920" name="Text Box 48"/>
            <p:cNvSpPr txBox="1">
              <a:spLocks noChangeArrowheads="1"/>
            </p:cNvSpPr>
            <p:nvPr/>
          </p:nvSpPr>
          <p:spPr bwMode="auto">
            <a:xfrm>
              <a:off x="1791" y="2750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  <a:latin typeface="TH SarabunPSK" pitchFamily="34" charset="-34"/>
                </a:rPr>
                <a:t>2</a:t>
              </a:r>
              <a:endParaRPr lang="th-TH" sz="1400" b="1">
                <a:solidFill>
                  <a:srgbClr val="FFFF00"/>
                </a:solidFill>
                <a:latin typeface="TH SarabunPSK" pitchFamily="34" charset="-34"/>
              </a:endParaRPr>
            </a:p>
          </p:txBody>
        </p:sp>
        <p:sp>
          <p:nvSpPr>
            <p:cNvPr id="79921" name="Freeform 49"/>
            <p:cNvSpPr>
              <a:spLocks/>
            </p:cNvSpPr>
            <p:nvPr/>
          </p:nvSpPr>
          <p:spPr bwMode="auto">
            <a:xfrm>
              <a:off x="2037" y="2704"/>
              <a:ext cx="5" cy="18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0"/>
                </a:cxn>
              </a:cxnLst>
              <a:rect l="0" t="0" r="r" b="b"/>
              <a:pathLst>
                <a:path w="5" h="180">
                  <a:moveTo>
                    <a:pt x="5" y="0"/>
                  </a:moveTo>
                  <a:lnTo>
                    <a:pt x="0" y="180"/>
                  </a:lnTo>
                </a:path>
              </a:pathLst>
            </a:custGeom>
            <a:noFill/>
            <a:ln w="1270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9922" name="Text Box 50"/>
            <p:cNvSpPr txBox="1">
              <a:spLocks noChangeArrowheads="1"/>
            </p:cNvSpPr>
            <p:nvPr/>
          </p:nvSpPr>
          <p:spPr bwMode="auto">
            <a:xfrm>
              <a:off x="1973" y="2523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  <a:latin typeface="TH SarabunPSK" pitchFamily="34" charset="-34"/>
                </a:rPr>
                <a:t>2</a:t>
              </a:r>
              <a:endParaRPr lang="th-TH" sz="1400" b="1">
                <a:solidFill>
                  <a:srgbClr val="FFFF00"/>
                </a:solidFill>
                <a:latin typeface="TH SarabunPSK" pitchFamily="34" charset="-34"/>
              </a:endParaRPr>
            </a:p>
          </p:txBody>
        </p:sp>
      </p:grpSp>
      <p:sp>
        <p:nvSpPr>
          <p:cNvPr id="79923" name="Freeform 51"/>
          <p:cNvSpPr>
            <a:spLocks/>
          </p:cNvSpPr>
          <p:nvPr/>
        </p:nvSpPr>
        <p:spPr bwMode="auto">
          <a:xfrm rot="-4914151">
            <a:off x="4398169" y="1529556"/>
            <a:ext cx="3175" cy="265113"/>
          </a:xfrm>
          <a:custGeom>
            <a:avLst/>
            <a:gdLst/>
            <a:ahLst/>
            <a:cxnLst>
              <a:cxn ang="0">
                <a:pos x="2" y="167"/>
              </a:cxn>
              <a:cxn ang="0">
                <a:pos x="0" y="0"/>
              </a:cxn>
            </a:cxnLst>
            <a:rect l="0" t="0" r="r" b="b"/>
            <a:pathLst>
              <a:path w="2" h="167">
                <a:moveTo>
                  <a:pt x="2" y="167"/>
                </a:move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FFFF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79924" name="Freeform 52"/>
          <p:cNvSpPr>
            <a:spLocks/>
          </p:cNvSpPr>
          <p:nvPr/>
        </p:nvSpPr>
        <p:spPr bwMode="auto">
          <a:xfrm rot="-4914151">
            <a:off x="4444206" y="1240632"/>
            <a:ext cx="7937" cy="2857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180"/>
              </a:cxn>
            </a:cxnLst>
            <a:rect l="0" t="0" r="r" b="b"/>
            <a:pathLst>
              <a:path w="5" h="180">
                <a:moveTo>
                  <a:pt x="5" y="0"/>
                </a:moveTo>
                <a:lnTo>
                  <a:pt x="0" y="180"/>
                </a:lnTo>
              </a:path>
            </a:pathLst>
          </a:custGeom>
          <a:noFill/>
          <a:ln w="12700" cmpd="sng">
            <a:solidFill>
              <a:srgbClr val="FFFF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79925" name="Text Box 53"/>
          <p:cNvSpPr txBox="1">
            <a:spLocks noChangeArrowheads="1"/>
          </p:cNvSpPr>
          <p:nvPr/>
        </p:nvSpPr>
        <p:spPr bwMode="auto">
          <a:xfrm rot="588369">
            <a:off x="4546600" y="1593850"/>
            <a:ext cx="217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  <a:latin typeface="TH SarabunPSK" pitchFamily="34" charset="-34"/>
              </a:rPr>
              <a:t>3</a:t>
            </a:r>
            <a:endParaRPr lang="th-TH" sz="1400" b="1">
              <a:solidFill>
                <a:srgbClr val="FFFF00"/>
              </a:solidFill>
              <a:latin typeface="TH SarabunPSK" pitchFamily="34" charset="-34"/>
            </a:endParaRPr>
          </a:p>
        </p:txBody>
      </p:sp>
      <p:sp>
        <p:nvSpPr>
          <p:cNvPr id="79926" name="Text Box 54"/>
          <p:cNvSpPr txBox="1">
            <a:spLocks noChangeArrowheads="1"/>
          </p:cNvSpPr>
          <p:nvPr/>
        </p:nvSpPr>
        <p:spPr bwMode="auto">
          <a:xfrm rot="383991">
            <a:off x="4017963" y="1228725"/>
            <a:ext cx="217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  <a:latin typeface="TH SarabunPSK" pitchFamily="34" charset="-34"/>
              </a:rPr>
              <a:t>3</a:t>
            </a:r>
            <a:endParaRPr lang="th-TH" sz="1400" b="1">
              <a:solidFill>
                <a:srgbClr val="FFFF00"/>
              </a:solidFill>
              <a:latin typeface="TH SarabunPSK" pitchFamily="34" charset="-34"/>
            </a:endParaRP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 rot="-3315908">
            <a:off x="7572375" y="4071938"/>
            <a:ext cx="746125" cy="577850"/>
            <a:chOff x="4770" y="2565"/>
            <a:chExt cx="470" cy="364"/>
          </a:xfrm>
        </p:grpSpPr>
        <p:sp>
          <p:nvSpPr>
            <p:cNvPr id="79928" name="Freeform 56"/>
            <p:cNvSpPr>
              <a:spLocks/>
            </p:cNvSpPr>
            <p:nvPr/>
          </p:nvSpPr>
          <p:spPr bwMode="auto">
            <a:xfrm rot="-4914151">
              <a:off x="5010" y="2754"/>
              <a:ext cx="2" cy="167"/>
            </a:xfrm>
            <a:custGeom>
              <a:avLst/>
              <a:gdLst/>
              <a:ahLst/>
              <a:cxnLst>
                <a:cxn ang="0">
                  <a:pos x="2" y="167"/>
                </a:cxn>
                <a:cxn ang="0">
                  <a:pos x="0" y="0"/>
                </a:cxn>
              </a:cxnLst>
              <a:rect l="0" t="0" r="r" b="b"/>
              <a:pathLst>
                <a:path w="2" h="167">
                  <a:moveTo>
                    <a:pt x="2" y="167"/>
                  </a:move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9929" name="Freeform 57"/>
            <p:cNvSpPr>
              <a:spLocks/>
            </p:cNvSpPr>
            <p:nvPr/>
          </p:nvSpPr>
          <p:spPr bwMode="auto">
            <a:xfrm rot="-4914151">
              <a:off x="5038" y="2573"/>
              <a:ext cx="5" cy="18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0"/>
                </a:cxn>
              </a:cxnLst>
              <a:rect l="0" t="0" r="r" b="b"/>
              <a:pathLst>
                <a:path w="5" h="180">
                  <a:moveTo>
                    <a:pt x="5" y="0"/>
                  </a:moveTo>
                  <a:lnTo>
                    <a:pt x="0" y="180"/>
                  </a:lnTo>
                </a:path>
              </a:pathLst>
            </a:custGeom>
            <a:noFill/>
            <a:ln w="1270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9930" name="Text Box 58"/>
            <p:cNvSpPr txBox="1">
              <a:spLocks noChangeArrowheads="1"/>
            </p:cNvSpPr>
            <p:nvPr/>
          </p:nvSpPr>
          <p:spPr bwMode="auto">
            <a:xfrm rot="588369">
              <a:off x="5103" y="2795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  <a:latin typeface="TH SarabunPSK" pitchFamily="34" charset="-34"/>
                </a:rPr>
                <a:t>3</a:t>
              </a:r>
              <a:endParaRPr lang="th-TH" sz="1400" b="1">
                <a:solidFill>
                  <a:srgbClr val="FFFF00"/>
                </a:solidFill>
                <a:latin typeface="TH SarabunPSK" pitchFamily="34" charset="-34"/>
              </a:endParaRPr>
            </a:p>
          </p:txBody>
        </p:sp>
        <p:sp>
          <p:nvSpPr>
            <p:cNvPr id="79931" name="Text Box 59"/>
            <p:cNvSpPr txBox="1">
              <a:spLocks noChangeArrowheads="1"/>
            </p:cNvSpPr>
            <p:nvPr/>
          </p:nvSpPr>
          <p:spPr bwMode="auto">
            <a:xfrm rot="383991">
              <a:off x="4770" y="2565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  <a:latin typeface="TH SarabunPSK" pitchFamily="34" charset="-34"/>
                </a:rPr>
                <a:t>3</a:t>
              </a:r>
              <a:endParaRPr lang="th-TH" sz="1400" b="1">
                <a:solidFill>
                  <a:srgbClr val="FFFF00"/>
                </a:solidFill>
                <a:latin typeface="TH SarabunPSK" pitchFamily="34" charset="-34"/>
              </a:endParaRPr>
            </a:p>
          </p:txBody>
        </p:sp>
      </p:grpSp>
      <p:sp>
        <p:nvSpPr>
          <p:cNvPr id="79932" name="Line 60"/>
          <p:cNvSpPr>
            <a:spLocks noChangeShapeType="1"/>
          </p:cNvSpPr>
          <p:nvPr/>
        </p:nvSpPr>
        <p:spPr bwMode="auto">
          <a:xfrm flipV="1">
            <a:off x="8748713" y="1412875"/>
            <a:ext cx="287337" cy="4318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79933" name="Freeform 61"/>
          <p:cNvSpPr>
            <a:spLocks/>
          </p:cNvSpPr>
          <p:nvPr/>
        </p:nvSpPr>
        <p:spPr bwMode="auto">
          <a:xfrm>
            <a:off x="609600" y="874043"/>
            <a:ext cx="1588" cy="466725"/>
          </a:xfrm>
          <a:custGeom>
            <a:avLst/>
            <a:gdLst/>
            <a:ahLst/>
            <a:cxnLst>
              <a:cxn ang="0">
                <a:pos x="1" y="294"/>
              </a:cxn>
              <a:cxn ang="0">
                <a:pos x="0" y="0"/>
              </a:cxn>
            </a:cxnLst>
            <a:rect l="0" t="0" r="r" b="b"/>
            <a:pathLst>
              <a:path w="1" h="294">
                <a:moveTo>
                  <a:pt x="1" y="294"/>
                </a:move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79934" name="Freeform 62"/>
          <p:cNvSpPr>
            <a:spLocks/>
          </p:cNvSpPr>
          <p:nvPr/>
        </p:nvSpPr>
        <p:spPr bwMode="auto">
          <a:xfrm>
            <a:off x="1331913" y="4149725"/>
            <a:ext cx="1439862" cy="503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5" y="2"/>
              </a:cxn>
              <a:cxn ang="0">
                <a:pos x="907" y="317"/>
              </a:cxn>
            </a:cxnLst>
            <a:rect l="0" t="0" r="r" b="b"/>
            <a:pathLst>
              <a:path w="907" h="317">
                <a:moveTo>
                  <a:pt x="0" y="0"/>
                </a:moveTo>
                <a:lnTo>
                  <a:pt x="445" y="2"/>
                </a:lnTo>
                <a:lnTo>
                  <a:pt x="907" y="317"/>
                </a:lnTo>
              </a:path>
            </a:pathLst>
          </a:custGeom>
          <a:noFill/>
          <a:ln w="9525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79935" name="Freeform 63"/>
          <p:cNvSpPr>
            <a:spLocks/>
          </p:cNvSpPr>
          <p:nvPr/>
        </p:nvSpPr>
        <p:spPr bwMode="auto">
          <a:xfrm>
            <a:off x="3781425" y="3857625"/>
            <a:ext cx="1512888" cy="292100"/>
          </a:xfrm>
          <a:custGeom>
            <a:avLst/>
            <a:gdLst/>
            <a:ahLst/>
            <a:cxnLst>
              <a:cxn ang="0">
                <a:pos x="953" y="2"/>
              </a:cxn>
              <a:cxn ang="0">
                <a:pos x="456" y="0"/>
              </a:cxn>
              <a:cxn ang="0">
                <a:pos x="0" y="184"/>
              </a:cxn>
            </a:cxnLst>
            <a:rect l="0" t="0" r="r" b="b"/>
            <a:pathLst>
              <a:path w="953" h="184">
                <a:moveTo>
                  <a:pt x="953" y="2"/>
                </a:moveTo>
                <a:lnTo>
                  <a:pt x="456" y="0"/>
                </a:lnTo>
                <a:lnTo>
                  <a:pt x="0" y="184"/>
                </a:lnTo>
              </a:path>
            </a:pathLst>
          </a:custGeom>
          <a:noFill/>
          <a:ln w="9525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79937" name="Oval 65"/>
          <p:cNvSpPr>
            <a:spLocks noChangeArrowheads="1"/>
          </p:cNvSpPr>
          <p:nvPr/>
        </p:nvSpPr>
        <p:spPr bwMode="auto">
          <a:xfrm>
            <a:off x="7019925" y="836613"/>
            <a:ext cx="431800" cy="431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79938" name="AutoShape 66"/>
          <p:cNvSpPr>
            <a:spLocks noChangeArrowheads="1"/>
          </p:cNvSpPr>
          <p:nvPr/>
        </p:nvSpPr>
        <p:spPr bwMode="auto">
          <a:xfrm>
            <a:off x="7092950" y="836613"/>
            <a:ext cx="288925" cy="360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79939" name="Text Box 67"/>
          <p:cNvSpPr txBox="1">
            <a:spLocks noChangeArrowheads="1"/>
          </p:cNvSpPr>
          <p:nvPr/>
        </p:nvSpPr>
        <p:spPr bwMode="auto">
          <a:xfrm>
            <a:off x="6875463" y="119697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b="1">
                <a:latin typeface="TH SarabunPSK" pitchFamily="34" charset="-34"/>
              </a:rPr>
              <a:t>ทิศเหนือ</a:t>
            </a:r>
          </a:p>
        </p:txBody>
      </p:sp>
      <p:sp>
        <p:nvSpPr>
          <p:cNvPr id="79940" name="Rectangle 68"/>
          <p:cNvSpPr>
            <a:spLocks noRot="1" noChangeArrowheads="1"/>
          </p:cNvSpPr>
          <p:nvPr/>
        </p:nvSpPr>
        <p:spPr bwMode="auto">
          <a:xfrm>
            <a:off x="214282" y="142852"/>
            <a:ext cx="4464496" cy="39771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Road network surrounding </a:t>
            </a:r>
            <a:endParaRPr lang="th-TH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72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73" name="Picture 4" descr="logo10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74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Module Operator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501122" cy="4525963"/>
          </a:xfrm>
          <a:ln w="12700" cap="rnd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spcAft>
                <a:spcPts val="1200"/>
              </a:spcAft>
              <a:tabLst>
                <a:tab pos="1350963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Module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Siam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Shoreside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Services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(SSS)</a:t>
            </a:r>
          </a:p>
          <a:p>
            <a:pPr>
              <a:spcAft>
                <a:spcPts val="1200"/>
              </a:spcAft>
              <a:tabLst>
                <a:tab pos="1350963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Module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B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Eastern Sea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Laem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Chabung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Terminal CO., LTD (ESCO)</a:t>
            </a:r>
          </a:p>
          <a:p>
            <a:pPr>
              <a:spcAft>
                <a:spcPts val="1200"/>
              </a:spcAft>
              <a:tabLst>
                <a:tab pos="1350963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Module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Evergreen Container Terminal (Thailand) (ECTT)</a:t>
            </a:r>
          </a:p>
          <a:p>
            <a:pPr>
              <a:spcAft>
                <a:spcPts val="1200"/>
              </a:spcAft>
              <a:tabLst>
                <a:tab pos="1350963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Module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D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TIFFA ICD (TIFFA)</a:t>
            </a:r>
          </a:p>
          <a:p>
            <a:pPr>
              <a:spcAft>
                <a:spcPts val="1200"/>
              </a:spcAft>
              <a:tabLst>
                <a:tab pos="1350963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Module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Thai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Hanjin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Logistics CO., LTD (THL)</a:t>
            </a:r>
          </a:p>
          <a:p>
            <a:pPr>
              <a:spcAft>
                <a:spcPts val="1200"/>
              </a:spcAft>
              <a:tabLst>
                <a:tab pos="1350963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Module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F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N.Y.K. Distribution Service (Thailand) CO., LTD (NICD)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800" b="1" dirty="0"/>
          </a:p>
        </p:txBody>
      </p:sp>
      <p:grpSp>
        <p:nvGrpSpPr>
          <p:cNvPr id="9" name="Group 3"/>
          <p:cNvGrpSpPr/>
          <p:nvPr/>
        </p:nvGrpSpPr>
        <p:grpSpPr>
          <a:xfrm>
            <a:off x="6349006" y="6143644"/>
            <a:ext cx="2604370" cy="500066"/>
            <a:chOff x="6349006" y="6143644"/>
            <a:chExt cx="2604370" cy="500066"/>
          </a:xfrm>
        </p:grpSpPr>
        <p:pic>
          <p:nvPicPr>
            <p:cNvPr id="10" name="Picture 4" descr="logo10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8214" y="6143644"/>
              <a:ext cx="595162" cy="500066"/>
            </a:xfrm>
            <a:prstGeom prst="rect">
              <a:avLst/>
            </a:prstGeom>
          </p:spPr>
        </p:pic>
        <p:sp>
          <p:nvSpPr>
            <p:cNvPr id="11" name="Rectangle 5"/>
            <p:cNvSpPr/>
            <p:nvPr/>
          </p:nvSpPr>
          <p:spPr>
            <a:xfrm>
              <a:off x="6349006" y="6315038"/>
              <a:ext cx="192116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State Railway of Thailand</a:t>
              </a:r>
              <a:endPara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631</Template>
  <TotalTime>9402</TotalTime>
  <Words>806</Words>
  <Application>Microsoft Office PowerPoint</Application>
  <PresentationFormat>On-screen Show (4:3)</PresentationFormat>
  <Paragraphs>170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5</vt:i4>
      </vt:variant>
    </vt:vector>
  </HeadingPairs>
  <TitlesOfParts>
    <vt:vector size="33" baseType="lpstr">
      <vt:lpstr>AngsanaUPC</vt:lpstr>
      <vt:lpstr>Arial</vt:lpstr>
      <vt:lpstr>Courier New</vt:lpstr>
      <vt:lpstr>TH SarabunPSK</vt:lpstr>
      <vt:lpstr>Times New Roman</vt:lpstr>
      <vt:lpstr>Diseño predeterminado</vt:lpstr>
      <vt:lpstr>CLASSIFICATION MODEL FOR PERFORMANCE DIAGNOSIS OF DRY PORT BY RAIL</vt:lpstr>
      <vt:lpstr>General Information</vt:lpstr>
      <vt:lpstr>General Information (2)</vt:lpstr>
      <vt:lpstr>PowerPoint Presentation</vt:lpstr>
      <vt:lpstr>OBJECTIVES</vt:lpstr>
      <vt:lpstr>PowerPoint Presentation</vt:lpstr>
      <vt:lpstr>Location</vt:lpstr>
      <vt:lpstr>PowerPoint Presentation</vt:lpstr>
      <vt:lpstr>Module Operator</vt:lpstr>
      <vt:lpstr>PowerPoint Presentation</vt:lpstr>
      <vt:lpstr>Government Agencies</vt:lpstr>
      <vt:lpstr>Revenue of the State Railway of Thailand</vt:lpstr>
      <vt:lpstr>Compare the amount of containers throughput  Laem Chabang Port to ICD Lad Krabang from 1996 to 2012</vt:lpstr>
      <vt:lpstr>PowerPoint Presentation</vt:lpstr>
      <vt:lpstr>PowerPoint Presentation</vt:lpstr>
      <vt:lpstr>PowerPoint Presentation</vt:lpstr>
      <vt:lpstr>Data set</vt:lpstr>
      <vt:lpstr>Classification Model</vt:lpstr>
      <vt:lpstr>Classification Model (2)</vt:lpstr>
      <vt:lpstr>Classification Model (3)</vt:lpstr>
      <vt:lpstr>Classification Model (4)</vt:lpstr>
      <vt:lpstr>Thank you</vt:lpstr>
      <vt:lpstr>November 2008</vt:lpstr>
      <vt:lpstr>December 2008</vt:lpstr>
      <vt:lpstr>Custom Show 1</vt:lpstr>
      <vt:lpstr>Custom Show 2</vt:lpstr>
      <vt:lpstr>นำเสนอทั่วไป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สำนักงานขนส่งคอนเทนเนอร์</dc:title>
  <dc:creator>TrueFasterUser</dc:creator>
  <cp:lastModifiedBy>User</cp:lastModifiedBy>
  <cp:revision>739</cp:revision>
  <cp:lastPrinted>2014-12-19T02:19:28Z</cp:lastPrinted>
  <dcterms:created xsi:type="dcterms:W3CDTF">2008-11-10T03:20:58Z</dcterms:created>
  <dcterms:modified xsi:type="dcterms:W3CDTF">2015-04-01T14:09:56Z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TC010481591033</vt:lpwstr>
  </property>
</Properties>
</file>